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7" r:id="rId16"/>
    <p:sldId id="268" r:id="rId17"/>
    <p:sldId id="274" r:id="rId18"/>
    <p:sldId id="272" r:id="rId19"/>
    <p:sldId id="276" r:id="rId20"/>
    <p:sldId id="275" r:id="rId21"/>
    <p:sldId id="303" r:id="rId22"/>
    <p:sldId id="277" r:id="rId23"/>
    <p:sldId id="279" r:id="rId24"/>
    <p:sldId id="273" r:id="rId25"/>
    <p:sldId id="278" r:id="rId26"/>
    <p:sldId id="280" r:id="rId27"/>
    <p:sldId id="282" r:id="rId28"/>
    <p:sldId id="284" r:id="rId29"/>
    <p:sldId id="294" r:id="rId30"/>
    <p:sldId id="283" r:id="rId31"/>
    <p:sldId id="286" r:id="rId32"/>
    <p:sldId id="287" r:id="rId33"/>
    <p:sldId id="295" r:id="rId34"/>
    <p:sldId id="296" r:id="rId35"/>
    <p:sldId id="297" r:id="rId36"/>
    <p:sldId id="288" r:id="rId37"/>
    <p:sldId id="289" r:id="rId38"/>
    <p:sldId id="291" r:id="rId39"/>
    <p:sldId id="292" r:id="rId40"/>
    <p:sldId id="298" r:id="rId41"/>
    <p:sldId id="299" r:id="rId42"/>
    <p:sldId id="300" r:id="rId43"/>
    <p:sldId id="301" r:id="rId44"/>
    <p:sldId id="302" r:id="rId45"/>
    <p:sldId id="304" r:id="rId46"/>
    <p:sldId id="305" r:id="rId47"/>
    <p:sldId id="30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06349206349208"/>
          <c:y val="7.6738609112709827E-2"/>
          <c:w val="0.79365079365079361"/>
          <c:h val="0.690647482014388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00B050"/>
            </a:solidFill>
            <a:ln w="15902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E15-4858-80CF-83D41C4C38F6}"/>
              </c:ext>
            </c:extLst>
          </c:dPt>
          <c:dPt>
            <c:idx val="3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717-4386-A227-4245B49B6110}"/>
              </c:ext>
            </c:extLst>
          </c:dPt>
          <c:dPt>
            <c:idx val="5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717-4386-A227-4245B49B6110}"/>
              </c:ext>
            </c:extLst>
          </c:dPt>
          <c:dPt>
            <c:idx val="7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717-4386-A227-4245B49B6110}"/>
              </c:ext>
            </c:extLst>
          </c:dPt>
          <c:dPt>
            <c:idx val="9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717-4386-A227-4245B49B6110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  <a:ln w="1590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3717-4386-A227-4245B49B6110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 w="1590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3717-4386-A227-4245B49B6110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 w="1590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3717-4386-A227-4245B49B6110}"/>
              </c:ext>
            </c:extLst>
          </c:dPt>
          <c:dPt>
            <c:idx val="17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3717-4386-A227-4245B49B6110}"/>
              </c:ext>
            </c:extLst>
          </c:dPt>
          <c:dPt>
            <c:idx val="19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3717-4386-A227-4245B49B6110}"/>
              </c:ext>
            </c:extLst>
          </c:dPt>
          <c:cat>
            <c:numRef>
              <c:f>Sheet1!$B$1:$V$1</c:f>
              <c:numCache>
                <c:formatCode>General</c:formatCode>
                <c:ptCount val="21"/>
                <c:pt idx="0">
                  <c:v>0.125</c:v>
                </c:pt>
                <c:pt idx="1">
                  <c:v>0.18</c:v>
                </c:pt>
                <c:pt idx="2">
                  <c:v>0.25</c:v>
                </c:pt>
                <c:pt idx="3">
                  <c:v>0.35</c:v>
                </c:pt>
                <c:pt idx="4">
                  <c:v>0.5</c:v>
                </c:pt>
                <c:pt idx="5">
                  <c:v>0.7</c:v>
                </c:pt>
                <c:pt idx="6">
                  <c:v>1</c:v>
                </c:pt>
                <c:pt idx="7">
                  <c:v>1.4</c:v>
                </c:pt>
                <c:pt idx="8">
                  <c:v>2</c:v>
                </c:pt>
                <c:pt idx="9">
                  <c:v>2.8</c:v>
                </c:pt>
                <c:pt idx="10">
                  <c:v>4</c:v>
                </c:pt>
                <c:pt idx="11">
                  <c:v>5.7</c:v>
                </c:pt>
                <c:pt idx="12">
                  <c:v>8</c:v>
                </c:pt>
                <c:pt idx="13">
                  <c:v>11.3</c:v>
                </c:pt>
                <c:pt idx="14">
                  <c:v>16</c:v>
                </c:pt>
                <c:pt idx="15">
                  <c:v>22.6</c:v>
                </c:pt>
                <c:pt idx="16">
                  <c:v>32</c:v>
                </c:pt>
                <c:pt idx="17">
                  <c:v>45.3</c:v>
                </c:pt>
                <c:pt idx="18">
                  <c:v>64</c:v>
                </c:pt>
                <c:pt idx="19">
                  <c:v>90.5</c:v>
                </c:pt>
                <c:pt idx="20">
                  <c:v>128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7</c:v>
                </c:pt>
                <c:pt idx="1">
                  <c:v>176</c:v>
                </c:pt>
                <c:pt idx="2">
                  <c:v>345</c:v>
                </c:pt>
                <c:pt idx="3">
                  <c:v>925</c:v>
                </c:pt>
                <c:pt idx="4">
                  <c:v>1505</c:v>
                </c:pt>
                <c:pt idx="5">
                  <c:v>1665</c:v>
                </c:pt>
                <c:pt idx="6">
                  <c:v>1825</c:v>
                </c:pt>
                <c:pt idx="7">
                  <c:v>1000.5</c:v>
                </c:pt>
                <c:pt idx="8">
                  <c:v>175</c:v>
                </c:pt>
                <c:pt idx="9">
                  <c:v>93</c:v>
                </c:pt>
                <c:pt idx="10">
                  <c:v>31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624</c:v>
                </c:pt>
                <c:pt idx="18">
                  <c:v>1218</c:v>
                </c:pt>
                <c:pt idx="19">
                  <c:v>1432</c:v>
                </c:pt>
                <c:pt idx="20">
                  <c:v>1646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717-4386-A227-4245B49B6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93184"/>
        <c:axId val="114895104"/>
      </c:barChart>
      <c:catAx>
        <c:axId val="114893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54" b="1" i="0" u="none" strike="noStrike" baseline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defRPr>
                </a:pPr>
                <a:r>
                  <a:rPr lang="en-GB">
                    <a:latin typeface="+mn-lt"/>
                  </a:rPr>
                  <a:t>MIC</a:t>
                </a:r>
              </a:p>
            </c:rich>
          </c:tx>
          <c:layout>
            <c:manualLayout>
              <c:xMode val="edge"/>
              <c:yMode val="edge"/>
              <c:x val="0.55555555555555558"/>
              <c:y val="0.87050359712230219"/>
            </c:manualLayout>
          </c:layout>
          <c:overlay val="0"/>
          <c:spPr>
            <a:noFill/>
            <a:ln w="3180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9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 Narrow"/>
                <a:cs typeface="Arial Narrow"/>
              </a:defRPr>
            </a:pPr>
            <a:endParaRPr lang="en-US"/>
          </a:p>
        </c:txPr>
        <c:crossAx val="11489510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14895104"/>
        <c:scaling>
          <c:orientation val="minMax"/>
        </c:scaling>
        <c:delete val="0"/>
        <c:axPos val="l"/>
        <c:majorGridlines>
          <c:spPr>
            <a:ln w="3975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defRPr>
                </a:pPr>
                <a:r>
                  <a:rPr lang="en-GB" sz="2000">
                    <a:latin typeface="+mn-lt"/>
                  </a:rPr>
                  <a:t>Number of isolates</a:t>
                </a:r>
              </a:p>
            </c:rich>
          </c:tx>
          <c:layout>
            <c:manualLayout>
              <c:xMode val="edge"/>
              <c:yMode val="edge"/>
              <c:x val="1.7460317460317461E-2"/>
              <c:y val="0.20143884892086331"/>
            </c:manualLayout>
          </c:layout>
          <c:overlay val="0"/>
          <c:spPr>
            <a:noFill/>
            <a:ln w="3180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9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 Narrow"/>
                <a:cs typeface="Arial Narrow"/>
              </a:defRPr>
            </a:pPr>
            <a:endParaRPr lang="en-US"/>
          </a:p>
        </c:txPr>
        <c:crossAx val="114893184"/>
        <c:crosses val="autoZero"/>
        <c:crossBetween val="between"/>
      </c:valAx>
      <c:spPr>
        <a:noFill/>
        <a:ln w="1590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254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06349206349208"/>
          <c:y val="7.6738609112709827E-2"/>
          <c:w val="0.79365079365079361"/>
          <c:h val="0.690647482014388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00B050"/>
            </a:solidFill>
            <a:ln w="15902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75-4765-8F67-26FCA596FC0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717-4386-A227-4245B49B611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717-4386-A227-4245B49B6110}"/>
              </c:ext>
            </c:extLst>
          </c:dPt>
          <c:dPt>
            <c:idx val="7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717-4386-A227-4245B49B6110}"/>
              </c:ext>
            </c:extLst>
          </c:dPt>
          <c:dPt>
            <c:idx val="9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717-4386-A227-4245B49B6110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  <a:ln w="1590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3717-4386-A227-4245B49B6110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 w="1590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3717-4386-A227-4245B49B6110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 w="1590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3717-4386-A227-4245B49B6110}"/>
              </c:ext>
            </c:extLst>
          </c:dPt>
          <c:dPt>
            <c:idx val="17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3717-4386-A227-4245B49B6110}"/>
              </c:ext>
            </c:extLst>
          </c:dPt>
          <c:dPt>
            <c:idx val="19"/>
            <c:invertIfNegative val="0"/>
            <c:bubble3D val="0"/>
            <c:spPr>
              <a:noFill/>
              <a:ln w="1590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3717-4386-A227-4245B49B6110}"/>
              </c:ext>
            </c:extLst>
          </c:dPt>
          <c:cat>
            <c:numRef>
              <c:f>Sheet1!$B$1:$V$1</c:f>
              <c:numCache>
                <c:formatCode>General</c:formatCode>
                <c:ptCount val="21"/>
                <c:pt idx="0">
                  <c:v>0.125</c:v>
                </c:pt>
                <c:pt idx="1">
                  <c:v>0.18</c:v>
                </c:pt>
                <c:pt idx="2">
                  <c:v>0.25</c:v>
                </c:pt>
                <c:pt idx="3">
                  <c:v>0.35</c:v>
                </c:pt>
                <c:pt idx="4">
                  <c:v>0.5</c:v>
                </c:pt>
                <c:pt idx="5">
                  <c:v>0.7</c:v>
                </c:pt>
                <c:pt idx="6">
                  <c:v>1</c:v>
                </c:pt>
                <c:pt idx="7">
                  <c:v>1.4</c:v>
                </c:pt>
                <c:pt idx="8">
                  <c:v>2</c:v>
                </c:pt>
                <c:pt idx="9">
                  <c:v>2.8</c:v>
                </c:pt>
                <c:pt idx="10">
                  <c:v>4</c:v>
                </c:pt>
                <c:pt idx="11">
                  <c:v>5.7</c:v>
                </c:pt>
                <c:pt idx="12">
                  <c:v>8</c:v>
                </c:pt>
                <c:pt idx="13">
                  <c:v>11.3</c:v>
                </c:pt>
                <c:pt idx="14">
                  <c:v>16</c:v>
                </c:pt>
                <c:pt idx="15">
                  <c:v>22.6</c:v>
                </c:pt>
                <c:pt idx="16">
                  <c:v>32</c:v>
                </c:pt>
                <c:pt idx="17">
                  <c:v>45.3</c:v>
                </c:pt>
                <c:pt idx="18">
                  <c:v>64</c:v>
                </c:pt>
                <c:pt idx="19">
                  <c:v>90.5</c:v>
                </c:pt>
                <c:pt idx="20">
                  <c:v>128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7</c:v>
                </c:pt>
                <c:pt idx="1">
                  <c:v>176</c:v>
                </c:pt>
                <c:pt idx="2">
                  <c:v>345</c:v>
                </c:pt>
                <c:pt idx="3">
                  <c:v>925</c:v>
                </c:pt>
                <c:pt idx="4">
                  <c:v>1505</c:v>
                </c:pt>
                <c:pt idx="5">
                  <c:v>1665</c:v>
                </c:pt>
                <c:pt idx="6">
                  <c:v>1825</c:v>
                </c:pt>
                <c:pt idx="7">
                  <c:v>1000.5</c:v>
                </c:pt>
                <c:pt idx="8">
                  <c:v>175</c:v>
                </c:pt>
                <c:pt idx="9">
                  <c:v>93</c:v>
                </c:pt>
                <c:pt idx="10">
                  <c:v>31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624</c:v>
                </c:pt>
                <c:pt idx="18">
                  <c:v>1218</c:v>
                </c:pt>
                <c:pt idx="19">
                  <c:v>1432</c:v>
                </c:pt>
                <c:pt idx="20">
                  <c:v>1646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717-4386-A227-4245B49B6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4835456"/>
        <c:axId val="114837376"/>
      </c:barChart>
      <c:catAx>
        <c:axId val="11483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54" b="1" i="0" u="none" strike="noStrike" baseline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defRPr>
                </a:pPr>
                <a:r>
                  <a:rPr lang="en-GB">
                    <a:latin typeface="+mn-lt"/>
                  </a:rPr>
                  <a:t>MIC</a:t>
                </a:r>
              </a:p>
            </c:rich>
          </c:tx>
          <c:layout>
            <c:manualLayout>
              <c:xMode val="edge"/>
              <c:yMode val="edge"/>
              <c:x val="0.55555555555555558"/>
              <c:y val="0.87050359712230219"/>
            </c:manualLayout>
          </c:layout>
          <c:overlay val="0"/>
          <c:spPr>
            <a:noFill/>
            <a:ln w="3180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9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 Narrow"/>
                <a:cs typeface="Arial Narrow"/>
              </a:defRPr>
            </a:pPr>
            <a:endParaRPr lang="en-US"/>
          </a:p>
        </c:txPr>
        <c:crossAx val="1148373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14837376"/>
        <c:scaling>
          <c:orientation val="minMax"/>
        </c:scaling>
        <c:delete val="0"/>
        <c:axPos val="l"/>
        <c:majorGridlines>
          <c:spPr>
            <a:ln w="3975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+mn-lt"/>
                    <a:ea typeface="Arial Narrow"/>
                    <a:cs typeface="Arial Narrow"/>
                  </a:defRPr>
                </a:pPr>
                <a:r>
                  <a:rPr lang="en-GB" sz="2000">
                    <a:latin typeface="+mn-lt"/>
                  </a:rPr>
                  <a:t>Number of isolates</a:t>
                </a:r>
              </a:p>
            </c:rich>
          </c:tx>
          <c:layout>
            <c:manualLayout>
              <c:xMode val="edge"/>
              <c:yMode val="edge"/>
              <c:x val="1.7460317460317461E-2"/>
              <c:y val="0.20143884892086331"/>
            </c:manualLayout>
          </c:layout>
          <c:overlay val="0"/>
          <c:spPr>
            <a:noFill/>
            <a:ln w="3180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9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 Narrow"/>
                <a:cs typeface="Arial Narrow"/>
              </a:defRPr>
            </a:pPr>
            <a:endParaRPr lang="en-US"/>
          </a:p>
        </c:txPr>
        <c:crossAx val="114835456"/>
        <c:crosses val="autoZero"/>
        <c:crossBetween val="between"/>
      </c:valAx>
      <c:spPr>
        <a:noFill/>
        <a:ln w="1590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254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0.27595</cdr:x>
      <cdr:y>0.16969</cdr:y>
    </cdr:from>
    <cdr:to>
      <cdr:x>0.32397</cdr:x>
      <cdr:y>0.34107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386A23-693B-45AA-AFE3-59087F928297}"/>
            </a:ext>
          </a:extLst>
        </cdr:cNvPr>
        <cdr:cNvSpPr txBox="1"/>
      </cdr:nvSpPr>
      <cdr:spPr>
        <a:xfrm xmlns:a="http://schemas.openxmlformats.org/drawingml/2006/main">
          <a:off x="2291911" y="846916"/>
          <a:ext cx="398876" cy="855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2D2A-EE5E-44D2-9F07-2AEEF75B1F7A}" type="datetimeFigureOut">
              <a:rPr lang="sv-SE" smtClean="0"/>
              <a:t>2018-01-27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381EF-23BF-4A2C-992B-D1159BF8D3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93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B28F-F31C-456D-923D-A86D15216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322C7-3C88-49FA-B5D7-044805A7F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3085F-A955-49F1-A9D9-D49CBFE9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416C51-16BA-479C-9984-4AE7077D817C}" type="datetime1">
              <a:rPr lang="en-GB" smtClean="0"/>
              <a:t>27/01/2018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B9A12-DE82-4B7F-901F-E25608E7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B2599-9C49-4BD2-AB3B-5F7DB54C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1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39F3-98F7-4BF4-B9A3-F9F1F14F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506FA-8E73-4A96-8B9E-83F57393F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6705-B03E-4764-8A01-746F0D51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2513A2-A916-455B-9641-951A8C9A3930}" type="datetime1">
              <a:rPr lang="en-GB" smtClean="0"/>
              <a:t>27/01/2018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7EA2C-25BF-44A7-8BDD-0F44E214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837E1-9F01-4D1C-9A51-CEA02CA3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8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1E973-2120-4F79-BD1E-122DB4C12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680FC-69A3-40BD-A9A1-B0B6755F6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358CE-556F-4AB6-86BC-82ABAB90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AA4A6-4E84-415D-818A-B52494F4E0E3}" type="datetime1">
              <a:rPr lang="en-GB" smtClean="0"/>
              <a:t>27/01/2018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CF8A6-3636-49D8-AF49-4F579D0D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8B0-C2A6-401E-B7C8-6F193112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5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767" y="549275"/>
            <a:ext cx="11607800" cy="935038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609600" y="1700214"/>
            <a:ext cx="10972800" cy="48974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1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7FC2-132F-48C4-A76E-08982053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B370B-7C9C-4147-A4DE-0D8C15C84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8DCDE-E80D-4E33-BDC7-4482F95E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CDD87E-1115-4C4E-8EEE-17867950CB51}" type="datetime1">
              <a:rPr lang="en-GB" smtClean="0"/>
              <a:t>27/01/2018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C3E87-1DFF-4151-84D2-F858920D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1390C-CA26-4AFD-BE58-22EC2729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6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CE68-6087-429D-A766-BB3DE6EB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0668D-F4EE-4A2D-94A7-0BB44F060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599FC-2F9B-43F5-B763-EC8D4E38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25C1-C294-4D15-B65C-D53A54A818C1}" type="datetime1">
              <a:rPr lang="en-GB" smtClean="0"/>
              <a:t>27/01/2018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0CC2-ADCC-460E-A6CB-ABE3CDDC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07AD-DC11-4451-AC46-584871AB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1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7204-5336-44AF-AA27-70E28C19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E4D1B-6E48-452C-BF46-86E7B175C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B3206-D40B-475F-8EF5-3EB09F9C6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A112C-B5E5-456B-9BC2-3DC2E777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EC57C2-DD4E-404A-9F67-A335256C6575}" type="datetime1">
              <a:rPr lang="en-GB" smtClean="0"/>
              <a:t>27/01/2018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6C12-3D22-45D7-BD58-B00896E8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58B27-CE5D-4364-BA12-58F9C319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5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EF81-6925-48D7-B040-23F87D75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B1235-6D14-4D39-ADFF-2873C7D2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701F1-538D-4ED9-8728-BAE56BB44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966A4-65A7-4181-91AF-382CC8FC0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A3BD3-F5FB-4121-8753-2B4C8A46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EB16A-6B4A-4A7D-91B1-D37D9E89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EB06B2-9A5E-40D0-BF30-0A323485BE8E}" type="datetime1">
              <a:rPr lang="en-GB" smtClean="0"/>
              <a:t>27/01/2018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0A520-E331-45F7-A0D6-DFEA090C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509DB-938C-49F6-A67E-C003B6EA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6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F235-2B82-4E0F-BF7D-8361AA27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BAA95-91FE-40DF-A1D8-FE7AA7F0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F61F3-164C-4221-8550-8EBDBE4A29E6}" type="datetime1">
              <a:rPr lang="en-GB" smtClean="0"/>
              <a:t>27/01/2018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FB003-A5CF-4870-8239-F31D5FBD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30A46-5A31-4899-BF60-2E196836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39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E4152-3B86-4EB6-A40D-4B13C1AA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09703B-5CA8-4740-A543-1749EEC116F7}" type="datetime1">
              <a:rPr lang="en-GB" smtClean="0"/>
              <a:t>27/01/2018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2B61E-4B4A-4E7D-B59D-DDE5B291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A19B-41F7-4538-8A4A-2071818D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55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66D2-CB3E-4073-88ED-328B1136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8D8E0-AD76-46AB-A86E-9F85FFBF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1BEAD-4512-4BEF-A3B7-2D174F1CE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F65D0-B395-4149-89FD-12192A95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76F79A-2411-4149-9CE1-40B11B3D897D}" type="datetime1">
              <a:rPr lang="en-GB" smtClean="0"/>
              <a:t>27/01/2018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0820C-1179-4CE1-AE12-7A31374A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47E9F-B04D-4973-9FCE-A8FCF328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7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5AA2-1F76-49FC-A9D9-57723AE4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29ED7A-CCFB-46E1-8998-0D775F8D0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9F5C2-C522-46B1-937B-34FA6BF7C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DD322-C50A-4059-AA6E-D632F6F4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12E38-134B-49E8-8062-C6E107C7D40E}" type="datetime1">
              <a:rPr lang="en-GB" smtClean="0"/>
              <a:t>27/01/2018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13EDE-2CEE-4C8C-BFF3-80A51D4B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2470E-DC9B-4601-9655-B98E1571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8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48F3-B210-44B6-A14E-E89079D0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6BF0-A935-4672-99BA-949E9A6A0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9F1FB-397F-4C06-BAA9-253D947EE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6666"/>
                </a:solidFill>
              </a:defRPr>
            </a:lvl1pPr>
          </a:lstStyle>
          <a:p>
            <a:fld id="{3FB0C05D-E6BE-44A5-9453-D10245DA689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810C0D-4985-4226-BE24-99B45897A7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102502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0DFF45-5962-4E3C-9047-41922C5E82AA}"/>
              </a:ext>
            </a:extLst>
          </p:cNvPr>
          <p:cNvSpPr txBox="1">
            <a:spLocks/>
          </p:cNvSpPr>
          <p:nvPr userDrawn="1"/>
        </p:nvSpPr>
        <p:spPr>
          <a:xfrm>
            <a:off x="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For EUCAST Copyrights, see www.eucast.org</a:t>
            </a:r>
          </a:p>
        </p:txBody>
      </p:sp>
    </p:spTree>
    <p:extLst>
      <p:ext uri="{BB962C8B-B14F-4D97-AF65-F5344CB8AC3E}">
        <p14:creationId xmlns:p14="http://schemas.microsoft.com/office/powerpoint/2010/main" val="152600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ic.eucast.org/Eucast2/regShow.jsp?Id=90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cand.se/nri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cand.se/nri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cand.se/nri/" TargetMode="External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8E47-7348-4F5C-B130-03E4CF479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83546"/>
          </a:xfrm>
        </p:spPr>
        <p:txBody>
          <a:bodyPr>
            <a:normAutofit/>
          </a:bodyPr>
          <a:lstStyle/>
          <a:p>
            <a:r>
              <a:rPr lang="en-AU" sz="4800" dirty="0"/>
              <a:t>The Mathematical and Scientific Basis for Developing and Setting Epidemiological Cut-offs (ECOFFs)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959D3-24FE-4ACE-83E0-F6962A214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1620838"/>
          </a:xfrm>
        </p:spPr>
        <p:txBody>
          <a:bodyPr>
            <a:normAutofit/>
          </a:bodyPr>
          <a:lstStyle/>
          <a:p>
            <a:r>
              <a:rPr lang="en-AU" sz="3200" dirty="0"/>
              <a:t>John Turnidge</a:t>
            </a:r>
          </a:p>
          <a:p>
            <a:endParaRPr lang="en-AU" dirty="0"/>
          </a:p>
          <a:p>
            <a:r>
              <a:rPr lang="en-AU" dirty="0"/>
              <a:t>January, 2018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8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0C5C-0385-47F5-8973-6BD96E9B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an MIC?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982C-B0D9-4D32-9D04-A2BB6804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704"/>
            <a:ext cx="10515600" cy="971090"/>
          </a:xfrm>
        </p:spPr>
        <p:txBody>
          <a:bodyPr/>
          <a:lstStyle/>
          <a:p>
            <a:r>
              <a:rPr lang="en-AU" dirty="0"/>
              <a:t>Or mathematically, as a formal histogram </a:t>
            </a:r>
            <a:r>
              <a:rPr lang="en-AU" u="sng" dirty="0"/>
              <a:t>on a log</a:t>
            </a:r>
            <a:r>
              <a:rPr lang="en-AU" baseline="-25000" dirty="0"/>
              <a:t>2</a:t>
            </a:r>
            <a:r>
              <a:rPr lang="en-AU" u="sng" dirty="0"/>
              <a:t> scale</a:t>
            </a:r>
            <a:r>
              <a:rPr lang="en-AU" dirty="0"/>
              <a:t>…</a:t>
            </a:r>
            <a:endParaRPr lang="en-AU" b="1" u="sng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0260D-21DE-40A0-8325-E601AA26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99" y="1939071"/>
            <a:ext cx="6669602" cy="4243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94F69-167D-484B-A981-83FA26A9CA35}"/>
              </a:ext>
            </a:extLst>
          </p:cNvPr>
          <p:cNvSpPr txBox="1"/>
          <p:nvPr/>
        </p:nvSpPr>
        <p:spPr>
          <a:xfrm>
            <a:off x="457200" y="3657600"/>
            <a:ext cx="2047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</a:t>
            </a:r>
            <a:r>
              <a:rPr lang="en-AU" b="1" dirty="0"/>
              <a:t>(</a:t>
            </a:r>
            <a:r>
              <a:rPr lang="en-AU" dirty="0"/>
              <a:t>“ means down to but not including</a:t>
            </a:r>
          </a:p>
          <a:p>
            <a:endParaRPr lang="en-AU" dirty="0"/>
          </a:p>
          <a:p>
            <a:r>
              <a:rPr lang="en-AU" dirty="0"/>
              <a:t>“</a:t>
            </a:r>
            <a:r>
              <a:rPr lang="en-AU" b="1" dirty="0"/>
              <a:t>]</a:t>
            </a:r>
            <a:r>
              <a:rPr lang="en-AU" dirty="0"/>
              <a:t>” means up to and including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10</a:t>
            </a:fld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81B9A46-27D5-4F0E-BF78-492BE1659792}"/>
              </a:ext>
            </a:extLst>
          </p:cNvPr>
          <p:cNvSpPr/>
          <p:nvPr/>
        </p:nvSpPr>
        <p:spPr>
          <a:xfrm flipH="1">
            <a:off x="9430801" y="5442531"/>
            <a:ext cx="1789188" cy="826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Interval labels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43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FC2E-600B-40D8-B97B-5EAF94D8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the two-fold dilution scale?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97C0-AF99-4160-B878-37A65807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two-fold scale is a logarithmic scale</a:t>
            </a:r>
          </a:p>
          <a:p>
            <a:r>
              <a:rPr lang="en-AU" dirty="0"/>
              <a:t>Which seems to have started with Alexander Fleming in 1929…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E59A5-01BF-4BD1-808A-9F3C3819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37" y="3077764"/>
            <a:ext cx="3619629" cy="28815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8EEF8-627A-4BBD-91CF-0A1C4B95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43" y="3081893"/>
            <a:ext cx="7204767" cy="28857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9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FC2E-600B-40D8-B97B-5EAF94D8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are wild-type MICs distributed?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97C0-AF99-4160-B878-37A65807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As it turns out, a logarithmic scale is the right thing to use…</a:t>
            </a:r>
          </a:p>
          <a:p>
            <a:pPr lvl="1"/>
            <a:r>
              <a:rPr lang="en-AU" dirty="0"/>
              <a:t>it follows from the </a:t>
            </a:r>
            <a:r>
              <a:rPr lang="en-AU" b="1" dirty="0">
                <a:solidFill>
                  <a:srgbClr val="006666"/>
                </a:solidFill>
              </a:rPr>
              <a:t>law of mass action </a:t>
            </a:r>
            <a:r>
              <a:rPr lang="en-AU" dirty="0"/>
              <a:t>as it applies to drug-receptor interactions, which is what is being measured indirectly*</a:t>
            </a:r>
          </a:p>
          <a:p>
            <a:r>
              <a:rPr lang="en-AU" dirty="0"/>
              <a:t>MICs are distributed on a Log-Normal scale</a:t>
            </a:r>
          </a:p>
          <a:p>
            <a:pPr lvl="1"/>
            <a:r>
              <a:rPr lang="en-AU" dirty="0"/>
              <a:t>or as near to Log-Normal as can be</a:t>
            </a:r>
            <a:br>
              <a:rPr lang="en-AU" dirty="0"/>
            </a:br>
            <a:r>
              <a:rPr lang="en-AU" dirty="0"/>
              <a:t>estimated on the (rather coarse)</a:t>
            </a:r>
            <a:br>
              <a:rPr lang="en-AU" dirty="0"/>
            </a:br>
            <a:r>
              <a:rPr lang="en-AU" dirty="0"/>
              <a:t>two-fold dilution interval scale</a:t>
            </a:r>
          </a:p>
          <a:p>
            <a:pPr lvl="1"/>
            <a:r>
              <a:rPr lang="en-AU" dirty="0"/>
              <a:t>note that the Log-Normal scale has no lower</a:t>
            </a:r>
            <a:br>
              <a:rPr lang="en-AU" dirty="0"/>
            </a:br>
            <a:r>
              <a:rPr lang="en-AU" dirty="0"/>
              <a:t>or upper bound, i.e. doesn’t come with an</a:t>
            </a:r>
            <a:br>
              <a:rPr lang="en-AU" dirty="0"/>
            </a:br>
            <a:r>
              <a:rPr lang="en-AU" dirty="0"/>
              <a:t>‘in-built’ ECOFF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A93F45-AD46-4DFE-95F9-91754BF4D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158" y="3213735"/>
            <a:ext cx="4353398" cy="2769621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A6C0B-1D44-45D9-9FA5-BE9AF220A7CF}"/>
              </a:ext>
            </a:extLst>
          </p:cNvPr>
          <p:cNvSpPr txBox="1"/>
          <p:nvPr/>
        </p:nvSpPr>
        <p:spPr>
          <a:xfrm>
            <a:off x="1303461" y="5727125"/>
            <a:ext cx="552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en-AU" dirty="0"/>
              <a:t>*	</a:t>
            </a:r>
            <a:r>
              <a:rPr lang="en-AU" sz="1400" dirty="0"/>
              <a:t>Riggs DS, 1963. The Mathematical Approach to Physiological Problems. The MIT Press, Cambridge, MA. pp 286-296</a:t>
            </a:r>
            <a:endParaRPr lang="en-GB" sz="1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7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FC2E-600B-40D8-B97B-5EAF94D8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are wild-type MICs distributed?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97C0-AF99-4160-B878-37A65807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875"/>
            <a:ext cx="10515600" cy="4351338"/>
          </a:xfrm>
        </p:spPr>
        <p:txBody>
          <a:bodyPr/>
          <a:lstStyle/>
          <a:p>
            <a:r>
              <a:rPr lang="en-AU" dirty="0"/>
              <a:t>There are many other “bell curve” shaped symmetrical distributions other than the Normal = Gaussian, especially the Logistic (related to the Hill equation that we use for PK-PD exposure-response curves)</a:t>
            </a:r>
          </a:p>
          <a:p>
            <a:r>
              <a:rPr lang="en-AU" dirty="0"/>
              <a:t>The two-dilution scale that we use is surprisingly rather coarse and therefore it is not possible to show which “bell curve” is the best fit</a:t>
            </a:r>
          </a:p>
          <a:p>
            <a:br>
              <a:rPr lang="en-AU" dirty="0"/>
            </a:b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FE593D-E0A7-4F1E-995D-E6C8310E51A3}"/>
              </a:ext>
            </a:extLst>
          </p:cNvPr>
          <p:cNvGrpSpPr/>
          <p:nvPr/>
        </p:nvGrpSpPr>
        <p:grpSpPr>
          <a:xfrm>
            <a:off x="1214842" y="3786295"/>
            <a:ext cx="9436412" cy="2431713"/>
            <a:chOff x="838200" y="3867059"/>
            <a:chExt cx="10310275" cy="25637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2BBA80-9F7F-4167-8EAF-B3B45310D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3914090"/>
              <a:ext cx="3386344" cy="21571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A831DD-7D16-4697-82FE-7FA9594D7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9685" y="3914089"/>
              <a:ext cx="3386344" cy="21571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25883C-0EDC-475B-AC7A-DCA07AA4A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5458" y="3867059"/>
              <a:ext cx="2488011" cy="21225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E586AF-28C1-4C23-ABC4-F5AE5DF8B054}"/>
                </a:ext>
              </a:extLst>
            </p:cNvPr>
            <p:cNvSpPr txBox="1"/>
            <p:nvPr/>
          </p:nvSpPr>
          <p:spPr>
            <a:xfrm>
              <a:off x="1272209" y="6041409"/>
              <a:ext cx="2773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Normal distribution</a:t>
              </a:r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0D6859-5EC5-41F6-9CBC-7FCF775D05AC}"/>
                </a:ext>
              </a:extLst>
            </p:cNvPr>
            <p:cNvSpPr txBox="1"/>
            <p:nvPr/>
          </p:nvSpPr>
          <p:spPr>
            <a:xfrm>
              <a:off x="4324264" y="6041409"/>
              <a:ext cx="3871877" cy="38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Cumulative normal distribution</a:t>
              </a:r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950F25-97C8-4D87-8369-2A1F0E6517CE}"/>
                </a:ext>
              </a:extLst>
            </p:cNvPr>
            <p:cNvSpPr txBox="1"/>
            <p:nvPr/>
          </p:nvSpPr>
          <p:spPr>
            <a:xfrm>
              <a:off x="8375458" y="6044031"/>
              <a:ext cx="2773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Logistic distribution</a:t>
              </a:r>
              <a:endParaRPr lang="en-GB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C28EE-2003-4DFD-BDDB-3C42E13B8491}"/>
              </a:ext>
            </a:extLst>
          </p:cNvPr>
          <p:cNvSpPr/>
          <p:nvPr/>
        </p:nvSpPr>
        <p:spPr>
          <a:xfrm>
            <a:off x="2084872" y="6351178"/>
            <a:ext cx="8019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600" dirty="0">
                <a:solidFill>
                  <a:srgbClr val="0070C0"/>
                </a:solidFill>
              </a:rPr>
              <a:t>*Wadsworth. Handbook of Statistical Methods for Engineers and Scientists, 2</a:t>
            </a:r>
            <a:r>
              <a:rPr lang="en-AU" sz="1600" baseline="30000" dirty="0">
                <a:solidFill>
                  <a:srgbClr val="0070C0"/>
                </a:solidFill>
              </a:rPr>
              <a:t>nd</a:t>
            </a:r>
            <a:r>
              <a:rPr lang="en-AU" sz="1600" dirty="0">
                <a:solidFill>
                  <a:srgbClr val="0070C0"/>
                </a:solidFill>
              </a:rPr>
              <a:t> Ed..1998. p 6.6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109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FC2E-600B-40D8-B97B-5EAF94D8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are wild-type MICs distributed?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97C0-AF99-4160-B878-37A65807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451"/>
            <a:ext cx="10515600" cy="4351338"/>
          </a:xfrm>
        </p:spPr>
        <p:txBody>
          <a:bodyPr/>
          <a:lstStyle/>
          <a:p>
            <a:r>
              <a:rPr lang="en-AU" dirty="0"/>
              <a:t>In most circumstances, the Normal distribution is preferred, as it is a consequence of the central limit theorem, which deals with distributions that are the sum of multiple sources of variation*</a:t>
            </a:r>
          </a:p>
          <a:p>
            <a:r>
              <a:rPr lang="en-AU" dirty="0"/>
              <a:t>The </a:t>
            </a:r>
            <a:r>
              <a:rPr lang="en-AU" u="sng" dirty="0"/>
              <a:t>cumulative</a:t>
            </a:r>
            <a:r>
              <a:rPr lang="en-AU" dirty="0"/>
              <a:t> Normal distribution</a:t>
            </a:r>
            <a:br>
              <a:rPr lang="en-AU" dirty="0"/>
            </a:br>
            <a:r>
              <a:rPr lang="en-AU" dirty="0"/>
              <a:t>is especially valuable for the analysis</a:t>
            </a:r>
            <a:br>
              <a:rPr lang="en-AU" dirty="0"/>
            </a:br>
            <a:r>
              <a:rPr lang="en-AU" dirty="0"/>
              <a:t>of MIC distribution data because</a:t>
            </a:r>
            <a:br>
              <a:rPr lang="en-AU" dirty="0"/>
            </a:br>
            <a:r>
              <a:rPr lang="en-AU" i="1" dirty="0"/>
              <a:t>it automatically models results</a:t>
            </a:r>
            <a:br>
              <a:rPr lang="en-AU" i="1" dirty="0"/>
            </a:br>
            <a:r>
              <a:rPr lang="en-AU" i="1" dirty="0"/>
              <a:t>when the values which are at the </a:t>
            </a:r>
            <a:br>
              <a:rPr lang="en-AU" i="1" dirty="0"/>
            </a:br>
            <a:r>
              <a:rPr lang="en-AU" i="1" dirty="0"/>
              <a:t>upper end of the interval scale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831DD-7D16-4697-82FE-7FA9594D7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32" y="2986873"/>
            <a:ext cx="4113129" cy="2620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0D6859-5EC5-41F6-9CBC-7FCF775D05AC}"/>
              </a:ext>
            </a:extLst>
          </p:cNvPr>
          <p:cNvSpPr txBox="1"/>
          <p:nvPr/>
        </p:nvSpPr>
        <p:spPr>
          <a:xfrm>
            <a:off x="8222146" y="5645362"/>
            <a:ext cx="313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Cumulative normal distribution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9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8C8A-53F3-4B77-AED4-55119D40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are wild-type MICs distributed that way?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20B86-EFD9-4ABB-9807-9614E3469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22" y="1825625"/>
            <a:ext cx="10878177" cy="4351338"/>
          </a:xfrm>
        </p:spPr>
        <p:txBody>
          <a:bodyPr/>
          <a:lstStyle/>
          <a:p>
            <a:r>
              <a:rPr lang="en-AU" dirty="0"/>
              <a:t>Variations!</a:t>
            </a:r>
          </a:p>
          <a:p>
            <a:pPr lvl="1"/>
            <a:r>
              <a:rPr lang="en-AU" dirty="0"/>
              <a:t>Assay variation</a:t>
            </a:r>
          </a:p>
          <a:p>
            <a:pPr lvl="2"/>
            <a:r>
              <a:rPr lang="en-AU" dirty="0"/>
              <a:t>reagents</a:t>
            </a:r>
          </a:p>
          <a:p>
            <a:pPr lvl="2"/>
            <a:r>
              <a:rPr lang="en-AU" dirty="0"/>
              <a:t>intra-laboratory (reading)</a:t>
            </a:r>
          </a:p>
          <a:p>
            <a:pPr lvl="2"/>
            <a:r>
              <a:rPr lang="en-AU" dirty="0"/>
              <a:t>inter-laboratory (conditions)</a:t>
            </a:r>
          </a:p>
          <a:p>
            <a:pPr lvl="1"/>
            <a:r>
              <a:rPr lang="en-AU" dirty="0"/>
              <a:t>Biological variation</a:t>
            </a:r>
          </a:p>
          <a:p>
            <a:pPr lvl="2"/>
            <a:r>
              <a:rPr lang="en-AU" dirty="0"/>
              <a:t>strain-to-strain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5AED4-4E6D-4D8C-B93B-0803BCAD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69" y="1555082"/>
            <a:ext cx="5237072" cy="18739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06945E-2BB8-4786-9001-30D54E1D588E}"/>
              </a:ext>
            </a:extLst>
          </p:cNvPr>
          <p:cNvSpPr/>
          <p:nvPr/>
        </p:nvSpPr>
        <p:spPr>
          <a:xfrm>
            <a:off x="769410" y="4770781"/>
            <a:ext cx="3922169" cy="12324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We have some information on this now for disk diffusion, but not much for broth microdilution</a:t>
            </a:r>
            <a:endParaRPr lang="en-GB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1C0BC0-2FD2-4A2C-BFEE-74AE40570443}"/>
              </a:ext>
            </a:extLst>
          </p:cNvPr>
          <p:cNvGrpSpPr/>
          <p:nvPr/>
        </p:nvGrpSpPr>
        <p:grpSpPr>
          <a:xfrm>
            <a:off x="5296305" y="3494268"/>
            <a:ext cx="6420073" cy="3088362"/>
            <a:chOff x="5296305" y="3494268"/>
            <a:chExt cx="6420073" cy="3088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C975B4-F596-4D81-B62F-1DADEE73E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6305" y="3494268"/>
              <a:ext cx="4165200" cy="3088362"/>
            </a:xfrm>
            <a:prstGeom prst="rect">
              <a:avLst/>
            </a:prstGeom>
          </p:spPr>
        </p:pic>
        <p:sp>
          <p:nvSpPr>
            <p:cNvPr id="8" name="Callout: Left Arrow 7">
              <a:extLst>
                <a:ext uri="{FF2B5EF4-FFF2-40B4-BE49-F238E27FC236}">
                  <a16:creationId xmlns:a16="http://schemas.microsoft.com/office/drawing/2014/main" id="{E393E1F2-EA75-4B3D-976F-EE940BB47909}"/>
                </a:ext>
              </a:extLst>
            </p:cNvPr>
            <p:cNvSpPr/>
            <p:nvPr/>
          </p:nvSpPr>
          <p:spPr>
            <a:xfrm>
              <a:off x="8609220" y="3871738"/>
              <a:ext cx="3107158" cy="2333422"/>
            </a:xfrm>
            <a:prstGeom prst="leftArrowCallout">
              <a:avLst>
                <a:gd name="adj1" fmla="val 19832"/>
                <a:gd name="adj2" fmla="val 25000"/>
                <a:gd name="adj3" fmla="val 25000"/>
                <a:gd name="adj4" fmla="val 64977"/>
              </a:avLst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Biological variation contributed between 10.4% and 98.8% of the variances for different bug-drug combinations</a:t>
              </a:r>
              <a:endParaRPr lang="en-GB" dirty="0"/>
            </a:p>
          </p:txBody>
        </p:sp>
      </p:grp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8C8A-53F3-4B77-AED4-55119D40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are wild-type MICs distributed that way?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20B86-EFD9-4ABB-9807-9614E3469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63" y="1825625"/>
            <a:ext cx="10821237" cy="4351338"/>
          </a:xfrm>
        </p:spPr>
        <p:txBody>
          <a:bodyPr/>
          <a:lstStyle/>
          <a:p>
            <a:r>
              <a:rPr lang="en-AU" dirty="0"/>
              <a:t>Variations!</a:t>
            </a:r>
          </a:p>
          <a:p>
            <a:pPr lvl="1"/>
            <a:r>
              <a:rPr lang="en-AU" dirty="0"/>
              <a:t>Assay variation</a:t>
            </a:r>
          </a:p>
          <a:p>
            <a:pPr lvl="2"/>
            <a:r>
              <a:rPr lang="en-AU" dirty="0"/>
              <a:t>reagents</a:t>
            </a:r>
          </a:p>
          <a:p>
            <a:pPr lvl="2"/>
            <a:r>
              <a:rPr lang="en-AU" dirty="0"/>
              <a:t>intra-laboratory (reading)</a:t>
            </a:r>
          </a:p>
          <a:p>
            <a:pPr lvl="2"/>
            <a:r>
              <a:rPr lang="en-AU" dirty="0"/>
              <a:t>inter-laboratory (conditions)</a:t>
            </a:r>
          </a:p>
          <a:p>
            <a:pPr lvl="1"/>
            <a:r>
              <a:rPr lang="en-AU" dirty="0"/>
              <a:t>Biological variation</a:t>
            </a:r>
          </a:p>
          <a:p>
            <a:pPr lvl="2"/>
            <a:r>
              <a:rPr lang="en-AU" dirty="0"/>
              <a:t>strain-to-strain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BB784-7D37-453E-8089-DC5D0FAE3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801" y="1561909"/>
            <a:ext cx="7269260" cy="487877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B2F9120-A9E2-4329-A0B1-F084FF5BF0EE}"/>
              </a:ext>
            </a:extLst>
          </p:cNvPr>
          <p:cNvGrpSpPr/>
          <p:nvPr/>
        </p:nvGrpSpPr>
        <p:grpSpPr>
          <a:xfrm>
            <a:off x="1699959" y="2706757"/>
            <a:ext cx="5332493" cy="1172928"/>
            <a:chOff x="1699959" y="2706757"/>
            <a:chExt cx="5332493" cy="11729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B9AD5FA-51F1-4F48-96D8-A98525637F79}"/>
                </a:ext>
              </a:extLst>
            </p:cNvPr>
            <p:cNvSpPr/>
            <p:nvPr/>
          </p:nvSpPr>
          <p:spPr>
            <a:xfrm>
              <a:off x="5697305" y="3657600"/>
              <a:ext cx="387626" cy="218661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3D91B5D-B88B-4093-AC81-C7E9758D7FE0}"/>
                </a:ext>
              </a:extLst>
            </p:cNvPr>
            <p:cNvSpPr/>
            <p:nvPr/>
          </p:nvSpPr>
          <p:spPr>
            <a:xfrm>
              <a:off x="6167642" y="3661024"/>
              <a:ext cx="387626" cy="218661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7E0675E-A1CF-4EEF-BF28-E52EA23FAE83}"/>
                </a:ext>
              </a:extLst>
            </p:cNvPr>
            <p:cNvSpPr/>
            <p:nvPr/>
          </p:nvSpPr>
          <p:spPr>
            <a:xfrm>
              <a:off x="6644826" y="3452196"/>
              <a:ext cx="387626" cy="218661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7226A3F-DD0E-4D04-8919-4E523BDAF630}"/>
                </a:ext>
              </a:extLst>
            </p:cNvPr>
            <p:cNvSpPr/>
            <p:nvPr/>
          </p:nvSpPr>
          <p:spPr>
            <a:xfrm>
              <a:off x="1699959" y="2706757"/>
              <a:ext cx="1013100" cy="284921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A91390-6DBB-4995-AD9A-2839E347B1D5}"/>
              </a:ext>
            </a:extLst>
          </p:cNvPr>
          <p:cNvGrpSpPr/>
          <p:nvPr/>
        </p:nvGrpSpPr>
        <p:grpSpPr>
          <a:xfrm>
            <a:off x="1689908" y="3028226"/>
            <a:ext cx="5759544" cy="1066699"/>
            <a:chOff x="1689908" y="3028226"/>
            <a:chExt cx="5759544" cy="106669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446A9DC-0D58-4019-B01C-ACAF5AAE107C}"/>
                </a:ext>
              </a:extLst>
            </p:cNvPr>
            <p:cNvSpPr/>
            <p:nvPr/>
          </p:nvSpPr>
          <p:spPr>
            <a:xfrm>
              <a:off x="1689908" y="3028226"/>
              <a:ext cx="1785731" cy="284921"/>
            </a:xfrm>
            <a:prstGeom prst="roundRect">
              <a:avLst/>
            </a:prstGeom>
            <a:noFill/>
            <a:ln w="317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8CD4226-C2FC-4130-BEAA-5F5C1FCA1226}"/>
                </a:ext>
              </a:extLst>
            </p:cNvPr>
            <p:cNvSpPr/>
            <p:nvPr/>
          </p:nvSpPr>
          <p:spPr>
            <a:xfrm rot="5400000">
              <a:off x="6974029" y="3619502"/>
              <a:ext cx="665925" cy="284921"/>
            </a:xfrm>
            <a:prstGeom prst="roundRect">
              <a:avLst/>
            </a:prstGeom>
            <a:noFill/>
            <a:ln w="317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515F2A-48F7-49DF-97BE-2C50DE2D914C}"/>
              </a:ext>
            </a:extLst>
          </p:cNvPr>
          <p:cNvGrpSpPr/>
          <p:nvPr/>
        </p:nvGrpSpPr>
        <p:grpSpPr>
          <a:xfrm>
            <a:off x="1683172" y="3359528"/>
            <a:ext cx="9161825" cy="718835"/>
            <a:chOff x="1683172" y="3359528"/>
            <a:chExt cx="9161825" cy="71883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188501-CFAA-4DA9-8435-50685A5F797D}"/>
                </a:ext>
              </a:extLst>
            </p:cNvPr>
            <p:cNvSpPr/>
            <p:nvPr/>
          </p:nvSpPr>
          <p:spPr>
            <a:xfrm>
              <a:off x="1683172" y="3359528"/>
              <a:ext cx="1785731" cy="284921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B2806BD-83B9-4789-B3AE-10E4793109FC}"/>
                </a:ext>
              </a:extLst>
            </p:cNvPr>
            <p:cNvSpPr/>
            <p:nvPr/>
          </p:nvSpPr>
          <p:spPr>
            <a:xfrm>
              <a:off x="7581539" y="3856387"/>
              <a:ext cx="387626" cy="218661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E4F52C0-1A6B-45C7-86F4-7D693E2ADB9A}"/>
                </a:ext>
              </a:extLst>
            </p:cNvPr>
            <p:cNvSpPr/>
            <p:nvPr/>
          </p:nvSpPr>
          <p:spPr>
            <a:xfrm>
              <a:off x="8061818" y="3859702"/>
              <a:ext cx="387626" cy="218661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B2AF66-4ACF-4019-9AF8-2176C9350CF3}"/>
                </a:ext>
              </a:extLst>
            </p:cNvPr>
            <p:cNvSpPr/>
            <p:nvPr/>
          </p:nvSpPr>
          <p:spPr>
            <a:xfrm>
              <a:off x="8539013" y="3432316"/>
              <a:ext cx="387626" cy="218661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6C347E-5B6C-47E6-A85B-17B34387FD69}"/>
                </a:ext>
              </a:extLst>
            </p:cNvPr>
            <p:cNvSpPr/>
            <p:nvPr/>
          </p:nvSpPr>
          <p:spPr>
            <a:xfrm>
              <a:off x="9029338" y="3624472"/>
              <a:ext cx="387626" cy="218661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A51F14D-FC66-41C5-A9AA-27FE6A6864E0}"/>
                </a:ext>
              </a:extLst>
            </p:cNvPr>
            <p:cNvSpPr/>
            <p:nvPr/>
          </p:nvSpPr>
          <p:spPr>
            <a:xfrm>
              <a:off x="9496594" y="3624472"/>
              <a:ext cx="387626" cy="218661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BB5C3D8-C7DD-4E78-980C-9AC1429E7B65}"/>
                </a:ext>
              </a:extLst>
            </p:cNvPr>
            <p:cNvSpPr/>
            <p:nvPr/>
          </p:nvSpPr>
          <p:spPr>
            <a:xfrm>
              <a:off x="9976983" y="3637726"/>
              <a:ext cx="387626" cy="218661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D5A8722-9603-436D-91C9-37791FEF956B}"/>
                </a:ext>
              </a:extLst>
            </p:cNvPr>
            <p:cNvSpPr/>
            <p:nvPr/>
          </p:nvSpPr>
          <p:spPr>
            <a:xfrm>
              <a:off x="10457371" y="3432318"/>
              <a:ext cx="387626" cy="218661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402AA59-4171-4335-AE92-41082D1F190E}"/>
                </a:ext>
              </a:extLst>
            </p:cNvPr>
            <p:cNvSpPr/>
            <p:nvPr/>
          </p:nvSpPr>
          <p:spPr>
            <a:xfrm>
              <a:off x="7107671" y="3660919"/>
              <a:ext cx="387626" cy="218661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18E27DA-D02C-467B-B573-CC2059F1E248}"/>
              </a:ext>
            </a:extLst>
          </p:cNvPr>
          <p:cNvSpPr txBox="1"/>
          <p:nvPr/>
        </p:nvSpPr>
        <p:spPr>
          <a:xfrm>
            <a:off x="7750756" y="1803178"/>
            <a:ext cx="381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Same strain, same batches of reagents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ED76-9089-4472-A83F-22E6B327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7" y="365125"/>
            <a:ext cx="10818726" cy="1325563"/>
          </a:xfrm>
        </p:spPr>
        <p:txBody>
          <a:bodyPr>
            <a:normAutofit/>
          </a:bodyPr>
          <a:lstStyle/>
          <a:p>
            <a:r>
              <a:rPr lang="en-AU" dirty="0"/>
              <a:t>What is the intended objective of ECOFFs?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74C3-1935-4336-8C23-3A970769E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 separate wild type from non-wild type?</a:t>
            </a:r>
          </a:p>
          <a:p>
            <a:pPr lvl="1"/>
            <a:r>
              <a:rPr lang="en-AU" dirty="0"/>
              <a:t>only when there is little or no overlap with non-wild type</a:t>
            </a:r>
          </a:p>
          <a:p>
            <a:r>
              <a:rPr lang="en-AU" dirty="0"/>
              <a:t>To ensure resistance mechanisms are detected?</a:t>
            </a:r>
          </a:p>
          <a:p>
            <a:pPr lvl="1"/>
            <a:r>
              <a:rPr lang="en-AU" dirty="0"/>
              <a:t>requires a knowledge of </a:t>
            </a:r>
            <a:r>
              <a:rPr lang="en-AU" u="sng" dirty="0"/>
              <a:t>all</a:t>
            </a:r>
            <a:r>
              <a:rPr lang="en-AU" dirty="0"/>
              <a:t> resistance mechanisms</a:t>
            </a:r>
          </a:p>
          <a:p>
            <a:r>
              <a:rPr lang="en-AU" dirty="0"/>
              <a:t>To ensure the ‘upper end’ of the wild type is captured?</a:t>
            </a:r>
          </a:p>
          <a:p>
            <a:pPr lvl="1"/>
            <a:r>
              <a:rPr lang="en-AU" dirty="0"/>
              <a:t>overlap would have to accepted</a:t>
            </a:r>
          </a:p>
          <a:p>
            <a:r>
              <a:rPr lang="en-AU" dirty="0"/>
              <a:t>To align with molecular resistance detection?</a:t>
            </a:r>
          </a:p>
          <a:p>
            <a:pPr lvl="1"/>
            <a:r>
              <a:rPr lang="en-AU" dirty="0"/>
              <a:t>ECOFFs are about the phenotypic expression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94187-9C33-4E75-B833-36B9D25E7B99}"/>
              </a:ext>
            </a:extLst>
          </p:cNvPr>
          <p:cNvSpPr txBox="1"/>
          <p:nvPr/>
        </p:nvSpPr>
        <p:spPr>
          <a:xfrm>
            <a:off x="7976382" y="4600135"/>
            <a:ext cx="3727938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Gunnar will address this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9829-CDF5-4BEA-870E-0670566D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07" y="1438036"/>
            <a:ext cx="10515600" cy="533972"/>
          </a:xfrm>
        </p:spPr>
        <p:txBody>
          <a:bodyPr/>
          <a:lstStyle/>
          <a:p>
            <a:r>
              <a:rPr lang="en-AU" dirty="0"/>
              <a:t>Variations in </a:t>
            </a:r>
            <a:r>
              <a:rPr lang="en-AU" b="1" dirty="0">
                <a:solidFill>
                  <a:srgbClr val="00B050"/>
                </a:solidFill>
              </a:rPr>
              <a:t>wild type </a:t>
            </a:r>
            <a:r>
              <a:rPr lang="en-AU" dirty="0"/>
              <a:t>versus </a:t>
            </a:r>
            <a:r>
              <a:rPr lang="en-AU" b="1" dirty="0">
                <a:solidFill>
                  <a:srgbClr val="FF0000"/>
                </a:solidFill>
              </a:rPr>
              <a:t>non-wild type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CC799A-DF11-4BB0-ABB0-7064537C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633"/>
            <a:ext cx="12192000" cy="2616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42D6AB-213E-48F0-ABF8-C376A4799DD5}"/>
              </a:ext>
            </a:extLst>
          </p:cNvPr>
          <p:cNvSpPr txBox="1"/>
          <p:nvPr/>
        </p:nvSpPr>
        <p:spPr>
          <a:xfrm>
            <a:off x="2445026" y="5188226"/>
            <a:ext cx="753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Log</a:t>
            </a:r>
            <a:r>
              <a:rPr lang="en-AU" b="1" baseline="-25000" dirty="0">
                <a:solidFill>
                  <a:srgbClr val="00B050"/>
                </a:solidFill>
              </a:rPr>
              <a:t>2</a:t>
            </a:r>
            <a:r>
              <a:rPr lang="en-AU" b="1" dirty="0">
                <a:solidFill>
                  <a:srgbClr val="00B050"/>
                </a:solidFill>
              </a:rPr>
              <a:t> Mean Wild-Type MIC = –3.5</a:t>
            </a:r>
            <a:r>
              <a:rPr lang="en-AU" b="1" dirty="0">
                <a:solidFill>
                  <a:srgbClr val="0070C0"/>
                </a:solidFill>
              </a:rPr>
              <a:t>	</a:t>
            </a:r>
            <a:r>
              <a:rPr lang="en-AU" b="1" dirty="0">
                <a:solidFill>
                  <a:srgbClr val="FF0000"/>
                </a:solidFill>
              </a:rPr>
              <a:t>Log</a:t>
            </a:r>
            <a:r>
              <a:rPr lang="en-AU" b="1" baseline="-25000" dirty="0">
                <a:solidFill>
                  <a:srgbClr val="FF0000"/>
                </a:solidFill>
              </a:rPr>
              <a:t>2</a:t>
            </a:r>
            <a:r>
              <a:rPr lang="en-AU" b="1" dirty="0">
                <a:solidFill>
                  <a:srgbClr val="FF0000"/>
                </a:solidFill>
              </a:rPr>
              <a:t> Mean Non-Wild Type MIC = 2.5</a:t>
            </a:r>
          </a:p>
          <a:p>
            <a:r>
              <a:rPr lang="en-AU" b="1" dirty="0">
                <a:solidFill>
                  <a:srgbClr val="00B050"/>
                </a:solidFill>
              </a:rPr>
              <a:t>Log</a:t>
            </a:r>
            <a:r>
              <a:rPr lang="en-AU" b="1" baseline="-25000" dirty="0">
                <a:solidFill>
                  <a:srgbClr val="00B050"/>
                </a:solidFill>
              </a:rPr>
              <a:t>2</a:t>
            </a:r>
            <a:r>
              <a:rPr lang="en-AU" b="1" dirty="0">
                <a:solidFill>
                  <a:srgbClr val="00B050"/>
                </a:solidFill>
              </a:rPr>
              <a:t> SD Wild-Type MIC = 0.75	</a:t>
            </a:r>
            <a:r>
              <a:rPr lang="en-AU" b="1" dirty="0">
                <a:solidFill>
                  <a:srgbClr val="FF0000"/>
                </a:solidFill>
              </a:rPr>
              <a:t>Log</a:t>
            </a:r>
            <a:r>
              <a:rPr lang="en-AU" b="1" baseline="-25000" dirty="0">
                <a:solidFill>
                  <a:srgbClr val="FF0000"/>
                </a:solidFill>
              </a:rPr>
              <a:t>2</a:t>
            </a:r>
            <a:r>
              <a:rPr lang="en-AU" b="1" dirty="0">
                <a:solidFill>
                  <a:srgbClr val="FF0000"/>
                </a:solidFill>
              </a:rPr>
              <a:t> SD Non-Wild Type MIC = 0.75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56FF228-29ED-4393-9DC8-F05B26C15CC6}"/>
              </a:ext>
            </a:extLst>
          </p:cNvPr>
          <p:cNvSpPr/>
          <p:nvPr/>
        </p:nvSpPr>
        <p:spPr>
          <a:xfrm>
            <a:off x="1691640" y="2823210"/>
            <a:ext cx="354330" cy="1005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/>
              <a:t>ECOFF</a:t>
            </a:r>
            <a:endParaRPr lang="en-GB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18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823B7E-241E-49C7-AFA2-C675778F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7" y="365125"/>
            <a:ext cx="10818726" cy="1325563"/>
          </a:xfrm>
        </p:spPr>
        <p:txBody>
          <a:bodyPr>
            <a:normAutofit/>
          </a:bodyPr>
          <a:lstStyle/>
          <a:p>
            <a:r>
              <a:rPr lang="en-AU" sz="3000" b="1" dirty="0"/>
              <a:t>How</a:t>
            </a:r>
            <a:r>
              <a:rPr lang="en-AU" sz="3000" b="1" dirty="0">
                <a:solidFill>
                  <a:srgbClr val="FF0000"/>
                </a:solidFill>
              </a:rPr>
              <a:t> </a:t>
            </a:r>
            <a:r>
              <a:rPr lang="en-AU" sz="3000" b="1" dirty="0"/>
              <a:t>well does the ECOFF separate wild type from the non-wild type?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01394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4AACC8-F591-47FE-A01C-167631FC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633"/>
            <a:ext cx="12192000" cy="2616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BECED1-039A-4FBC-B4C9-D22797ED99B6}"/>
              </a:ext>
            </a:extLst>
          </p:cNvPr>
          <p:cNvSpPr txBox="1"/>
          <p:nvPr/>
        </p:nvSpPr>
        <p:spPr>
          <a:xfrm>
            <a:off x="2445026" y="5188226"/>
            <a:ext cx="753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Log</a:t>
            </a:r>
            <a:r>
              <a:rPr lang="en-AU" b="1" baseline="-25000" dirty="0">
                <a:solidFill>
                  <a:srgbClr val="00B050"/>
                </a:solidFill>
              </a:rPr>
              <a:t>2</a:t>
            </a:r>
            <a:r>
              <a:rPr lang="en-AU" b="1" dirty="0">
                <a:solidFill>
                  <a:srgbClr val="00B050"/>
                </a:solidFill>
              </a:rPr>
              <a:t> Mean Wild-Type MIC = –2.5</a:t>
            </a:r>
            <a:r>
              <a:rPr lang="en-AU" b="1" dirty="0">
                <a:solidFill>
                  <a:srgbClr val="0070C0"/>
                </a:solidFill>
              </a:rPr>
              <a:t>	</a:t>
            </a:r>
            <a:r>
              <a:rPr lang="en-AU" b="1" dirty="0">
                <a:solidFill>
                  <a:srgbClr val="FF0000"/>
                </a:solidFill>
              </a:rPr>
              <a:t>Log</a:t>
            </a:r>
            <a:r>
              <a:rPr lang="en-AU" b="1" baseline="-25000" dirty="0">
                <a:solidFill>
                  <a:srgbClr val="FF0000"/>
                </a:solidFill>
              </a:rPr>
              <a:t>2</a:t>
            </a:r>
            <a:r>
              <a:rPr lang="en-AU" b="1" dirty="0">
                <a:solidFill>
                  <a:srgbClr val="FF0000"/>
                </a:solidFill>
              </a:rPr>
              <a:t> Mean Non-Wild Type MIC = 1.5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41B152-5E65-48F5-9E9F-0D7D260D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7" y="365125"/>
            <a:ext cx="10818726" cy="1325563"/>
          </a:xfrm>
        </p:spPr>
        <p:txBody>
          <a:bodyPr>
            <a:normAutofit/>
          </a:bodyPr>
          <a:lstStyle/>
          <a:p>
            <a:r>
              <a:rPr lang="en-AU" sz="3000" b="1" dirty="0"/>
              <a:t>How</a:t>
            </a:r>
            <a:r>
              <a:rPr lang="en-AU" sz="3000" b="1" dirty="0">
                <a:solidFill>
                  <a:srgbClr val="FF0000"/>
                </a:solidFill>
              </a:rPr>
              <a:t> </a:t>
            </a:r>
            <a:r>
              <a:rPr lang="en-AU" sz="3000" b="1" dirty="0"/>
              <a:t>well does the ECOFF separate wild type from the non-wild type?</a:t>
            </a:r>
            <a:endParaRPr lang="en-GB" sz="3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C2AEBBC-C741-4DB5-B05D-E258E280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744"/>
            <a:ext cx="10515600" cy="533972"/>
          </a:xfrm>
        </p:spPr>
        <p:txBody>
          <a:bodyPr/>
          <a:lstStyle/>
          <a:p>
            <a:r>
              <a:rPr lang="en-AU" dirty="0"/>
              <a:t>Variations in </a:t>
            </a:r>
            <a:r>
              <a:rPr lang="en-AU" b="1" dirty="0">
                <a:solidFill>
                  <a:srgbClr val="00B050"/>
                </a:solidFill>
              </a:rPr>
              <a:t>wild type </a:t>
            </a:r>
            <a:r>
              <a:rPr lang="en-AU" dirty="0"/>
              <a:t>versus </a:t>
            </a:r>
            <a:r>
              <a:rPr lang="en-AU" b="1" dirty="0">
                <a:solidFill>
                  <a:srgbClr val="FF0000"/>
                </a:solidFill>
              </a:rPr>
              <a:t>non-wild type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68C0133-F12E-47EA-A686-509CB2071095}"/>
              </a:ext>
            </a:extLst>
          </p:cNvPr>
          <p:cNvSpPr/>
          <p:nvPr/>
        </p:nvSpPr>
        <p:spPr>
          <a:xfrm>
            <a:off x="1977390" y="2811307"/>
            <a:ext cx="354330" cy="1005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/>
              <a:t>ECOFF</a:t>
            </a:r>
            <a:endParaRPr lang="en-GB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3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A08B-13C0-4785-8F92-9EB60ECC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54" y="555956"/>
            <a:ext cx="10515600" cy="1325563"/>
          </a:xfrm>
        </p:spPr>
        <p:txBody>
          <a:bodyPr/>
          <a:lstStyle/>
          <a:p>
            <a:r>
              <a:rPr lang="en-AU" dirty="0"/>
              <a:t>Topics: Questions I will try to answer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E062-7107-4EE7-9BB7-84152567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52" y="201645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What is an MIC, mathematically speaking?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Why the 2-fold dilution series?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How are wild-type MICs distributed?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Why are wild-type MICs distributed that way?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What is the intended objective of ECOFFs?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What method should we use for ECOFF estimation?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36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C15B15-1F98-44E7-9F65-17EF9E1F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20633"/>
            <a:ext cx="12192000" cy="2616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7FF97F-3B3C-434C-9565-AEF55E0282BE}"/>
              </a:ext>
            </a:extLst>
          </p:cNvPr>
          <p:cNvSpPr txBox="1"/>
          <p:nvPr/>
        </p:nvSpPr>
        <p:spPr>
          <a:xfrm>
            <a:off x="2445026" y="5188226"/>
            <a:ext cx="753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Log</a:t>
            </a:r>
            <a:r>
              <a:rPr lang="en-AU" b="1" baseline="-25000" dirty="0">
                <a:solidFill>
                  <a:srgbClr val="00B050"/>
                </a:solidFill>
              </a:rPr>
              <a:t>2</a:t>
            </a:r>
            <a:r>
              <a:rPr lang="en-AU" b="1" dirty="0">
                <a:solidFill>
                  <a:srgbClr val="00B050"/>
                </a:solidFill>
              </a:rPr>
              <a:t> Mean Wild-Type MIC = –1.5</a:t>
            </a:r>
            <a:r>
              <a:rPr lang="en-AU" b="1" dirty="0">
                <a:solidFill>
                  <a:srgbClr val="0070C0"/>
                </a:solidFill>
              </a:rPr>
              <a:t>	</a:t>
            </a:r>
            <a:r>
              <a:rPr lang="en-AU" b="1" dirty="0">
                <a:solidFill>
                  <a:srgbClr val="FF0000"/>
                </a:solidFill>
              </a:rPr>
              <a:t>Log</a:t>
            </a:r>
            <a:r>
              <a:rPr lang="en-AU" b="1" baseline="-25000" dirty="0">
                <a:solidFill>
                  <a:srgbClr val="FF0000"/>
                </a:solidFill>
              </a:rPr>
              <a:t>2</a:t>
            </a:r>
            <a:r>
              <a:rPr lang="en-AU" b="1" dirty="0">
                <a:solidFill>
                  <a:srgbClr val="FF0000"/>
                </a:solidFill>
              </a:rPr>
              <a:t> Mean Non-Wild Type MIC = 0.5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232CE1-2252-4F81-BC2E-3A79CF6B0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744"/>
            <a:ext cx="10515600" cy="533972"/>
          </a:xfrm>
        </p:spPr>
        <p:txBody>
          <a:bodyPr/>
          <a:lstStyle/>
          <a:p>
            <a:r>
              <a:rPr lang="en-AU" dirty="0"/>
              <a:t>Variations in </a:t>
            </a:r>
            <a:r>
              <a:rPr lang="en-AU" b="1" dirty="0">
                <a:solidFill>
                  <a:srgbClr val="00B050"/>
                </a:solidFill>
              </a:rPr>
              <a:t>wild type </a:t>
            </a:r>
            <a:r>
              <a:rPr lang="en-AU" dirty="0"/>
              <a:t>versus </a:t>
            </a:r>
            <a:r>
              <a:rPr lang="en-AU" b="1" dirty="0">
                <a:solidFill>
                  <a:srgbClr val="FF0000"/>
                </a:solidFill>
              </a:rPr>
              <a:t>non-wild type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4179509-EB2D-42F7-AE05-0249557F82CC}"/>
              </a:ext>
            </a:extLst>
          </p:cNvPr>
          <p:cNvSpPr/>
          <p:nvPr/>
        </p:nvSpPr>
        <p:spPr>
          <a:xfrm rot="2854809">
            <a:off x="2503169" y="2926080"/>
            <a:ext cx="354330" cy="100584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ECOFF?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20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93FC8C-0AE1-4A10-B4AB-EB639A18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7" y="365125"/>
            <a:ext cx="10818726" cy="1325563"/>
          </a:xfrm>
        </p:spPr>
        <p:txBody>
          <a:bodyPr>
            <a:normAutofit/>
          </a:bodyPr>
          <a:lstStyle/>
          <a:p>
            <a:r>
              <a:rPr lang="en-AU" sz="3000" b="1" dirty="0"/>
              <a:t>How</a:t>
            </a:r>
            <a:r>
              <a:rPr lang="en-AU" sz="3000" b="1" dirty="0">
                <a:solidFill>
                  <a:srgbClr val="FF0000"/>
                </a:solidFill>
              </a:rPr>
              <a:t> </a:t>
            </a:r>
            <a:r>
              <a:rPr lang="en-AU" sz="3000" b="1" dirty="0"/>
              <a:t>well does the ECOFF separate wild type from the non-wild type?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76244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67FF97F-3B3C-434C-9565-AEF55E0282BE}"/>
              </a:ext>
            </a:extLst>
          </p:cNvPr>
          <p:cNvSpPr txBox="1"/>
          <p:nvPr/>
        </p:nvSpPr>
        <p:spPr>
          <a:xfrm>
            <a:off x="2445026" y="5188226"/>
            <a:ext cx="753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Log</a:t>
            </a:r>
            <a:r>
              <a:rPr lang="en-AU" b="1" baseline="-25000" dirty="0">
                <a:solidFill>
                  <a:srgbClr val="00B050"/>
                </a:solidFill>
              </a:rPr>
              <a:t>2</a:t>
            </a:r>
            <a:r>
              <a:rPr lang="en-AU" b="1" dirty="0">
                <a:solidFill>
                  <a:srgbClr val="00B050"/>
                </a:solidFill>
              </a:rPr>
              <a:t> Mean Wild-Type MIC = –1.5</a:t>
            </a:r>
            <a:r>
              <a:rPr lang="en-AU" b="1" dirty="0">
                <a:solidFill>
                  <a:srgbClr val="0070C0"/>
                </a:solidFill>
              </a:rPr>
              <a:t>	</a:t>
            </a:r>
            <a:r>
              <a:rPr lang="en-AU" b="1" dirty="0">
                <a:solidFill>
                  <a:srgbClr val="FF0000"/>
                </a:solidFill>
              </a:rPr>
              <a:t>Log</a:t>
            </a:r>
            <a:r>
              <a:rPr lang="en-AU" b="1" baseline="-25000" dirty="0">
                <a:solidFill>
                  <a:srgbClr val="FF0000"/>
                </a:solidFill>
              </a:rPr>
              <a:t>2</a:t>
            </a:r>
            <a:r>
              <a:rPr lang="en-AU" b="1" dirty="0">
                <a:solidFill>
                  <a:srgbClr val="FF0000"/>
                </a:solidFill>
              </a:rPr>
              <a:t> Mean Non-Wild Type MIC = 0.5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5D196D-14BF-4BD6-A5F8-6BE76A20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633"/>
            <a:ext cx="12192000" cy="26167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22EAEC-DF40-4DE5-B6E5-697357D92B39}"/>
              </a:ext>
            </a:extLst>
          </p:cNvPr>
          <p:cNvSpPr/>
          <p:nvPr/>
        </p:nvSpPr>
        <p:spPr>
          <a:xfrm>
            <a:off x="10291224" y="3125038"/>
            <a:ext cx="1062576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Skewed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00D525-ADFA-46ED-BA63-C830CC5F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744"/>
            <a:ext cx="10515600" cy="533972"/>
          </a:xfrm>
        </p:spPr>
        <p:txBody>
          <a:bodyPr/>
          <a:lstStyle/>
          <a:p>
            <a:r>
              <a:rPr lang="en-AU" dirty="0"/>
              <a:t>Variations in </a:t>
            </a:r>
            <a:r>
              <a:rPr lang="en-AU" b="1" dirty="0">
                <a:solidFill>
                  <a:srgbClr val="00B050"/>
                </a:solidFill>
              </a:rPr>
              <a:t>wild type </a:t>
            </a:r>
            <a:r>
              <a:rPr lang="en-AU" dirty="0"/>
              <a:t>versus </a:t>
            </a:r>
            <a:r>
              <a:rPr lang="en-AU" b="1" dirty="0">
                <a:solidFill>
                  <a:srgbClr val="FF0000"/>
                </a:solidFill>
              </a:rPr>
              <a:t>non-wild type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65FC5EB-D38A-404A-9F8D-E9ACB45706EC}"/>
              </a:ext>
            </a:extLst>
          </p:cNvPr>
          <p:cNvSpPr/>
          <p:nvPr/>
        </p:nvSpPr>
        <p:spPr>
          <a:xfrm rot="2854809">
            <a:off x="2583179" y="2778424"/>
            <a:ext cx="354330" cy="100584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ECOFF?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21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CB2823-EFB0-4E98-94B2-DA159426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7" y="365125"/>
            <a:ext cx="10818726" cy="1325563"/>
          </a:xfrm>
        </p:spPr>
        <p:txBody>
          <a:bodyPr>
            <a:normAutofit/>
          </a:bodyPr>
          <a:lstStyle/>
          <a:p>
            <a:r>
              <a:rPr lang="en-AU" sz="3000" b="1" dirty="0"/>
              <a:t>How</a:t>
            </a:r>
            <a:r>
              <a:rPr lang="en-AU" sz="3000" b="1" dirty="0">
                <a:solidFill>
                  <a:srgbClr val="FF0000"/>
                </a:solidFill>
              </a:rPr>
              <a:t> </a:t>
            </a:r>
            <a:r>
              <a:rPr lang="en-AU" sz="3000" b="1" dirty="0"/>
              <a:t>well does the ECOFF separate wild type from the non-wild type?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365044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9588F7-9924-46E4-9E55-C8789342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633"/>
            <a:ext cx="12192000" cy="2616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C09D1-C1F9-4472-9B0D-2BEEED69CC54}"/>
              </a:ext>
            </a:extLst>
          </p:cNvPr>
          <p:cNvSpPr txBox="1"/>
          <p:nvPr/>
        </p:nvSpPr>
        <p:spPr>
          <a:xfrm>
            <a:off x="2445026" y="5188226"/>
            <a:ext cx="753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Log</a:t>
            </a:r>
            <a:r>
              <a:rPr lang="en-AU" b="1" baseline="-25000" dirty="0">
                <a:solidFill>
                  <a:srgbClr val="00B050"/>
                </a:solidFill>
              </a:rPr>
              <a:t>2</a:t>
            </a:r>
            <a:r>
              <a:rPr lang="en-AU" b="1" dirty="0">
                <a:solidFill>
                  <a:srgbClr val="00B050"/>
                </a:solidFill>
              </a:rPr>
              <a:t> Mean Wild-Type MIC = –0.5</a:t>
            </a:r>
            <a:r>
              <a:rPr lang="en-AU" b="1" dirty="0">
                <a:solidFill>
                  <a:srgbClr val="0070C0"/>
                </a:solidFill>
              </a:rPr>
              <a:t>	</a:t>
            </a:r>
            <a:r>
              <a:rPr lang="en-AU" b="1" dirty="0">
                <a:solidFill>
                  <a:srgbClr val="FF0000"/>
                </a:solidFill>
              </a:rPr>
              <a:t>Log</a:t>
            </a:r>
            <a:r>
              <a:rPr lang="en-AU" b="1" baseline="-25000" dirty="0">
                <a:solidFill>
                  <a:srgbClr val="FF0000"/>
                </a:solidFill>
              </a:rPr>
              <a:t>2</a:t>
            </a:r>
            <a:r>
              <a:rPr lang="en-AU" b="1" dirty="0">
                <a:solidFill>
                  <a:srgbClr val="FF0000"/>
                </a:solidFill>
              </a:rPr>
              <a:t> Mean Non-Wild Type MIC = 0.5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D12DEB-DAD4-4ED0-8EC0-B88C7F9D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744"/>
            <a:ext cx="10515600" cy="533972"/>
          </a:xfrm>
        </p:spPr>
        <p:txBody>
          <a:bodyPr/>
          <a:lstStyle/>
          <a:p>
            <a:r>
              <a:rPr lang="en-AU" dirty="0"/>
              <a:t>Variations in </a:t>
            </a:r>
            <a:r>
              <a:rPr lang="en-AU" b="1" dirty="0">
                <a:solidFill>
                  <a:srgbClr val="00B050"/>
                </a:solidFill>
              </a:rPr>
              <a:t>wild type </a:t>
            </a:r>
            <a:r>
              <a:rPr lang="en-AU" dirty="0"/>
              <a:t>versus </a:t>
            </a:r>
            <a:r>
              <a:rPr lang="en-AU" b="1" dirty="0">
                <a:solidFill>
                  <a:srgbClr val="FF0000"/>
                </a:solidFill>
              </a:rPr>
              <a:t>non-wild type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1B731DA-0362-4A53-99A4-2E99710A82F7}"/>
              </a:ext>
            </a:extLst>
          </p:cNvPr>
          <p:cNvSpPr/>
          <p:nvPr/>
        </p:nvSpPr>
        <p:spPr>
          <a:xfrm rot="2854809">
            <a:off x="2758636" y="2778423"/>
            <a:ext cx="354330" cy="100584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ECOFF?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22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F97E09-B0AD-48D8-AF58-F3FC00B3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7" y="365125"/>
            <a:ext cx="10818726" cy="1325563"/>
          </a:xfrm>
        </p:spPr>
        <p:txBody>
          <a:bodyPr>
            <a:normAutofit/>
          </a:bodyPr>
          <a:lstStyle/>
          <a:p>
            <a:r>
              <a:rPr lang="en-AU" sz="3000" b="1" dirty="0"/>
              <a:t>How</a:t>
            </a:r>
            <a:r>
              <a:rPr lang="en-AU" sz="3000" b="1" dirty="0">
                <a:solidFill>
                  <a:srgbClr val="FF0000"/>
                </a:solidFill>
              </a:rPr>
              <a:t> </a:t>
            </a:r>
            <a:r>
              <a:rPr lang="en-AU" sz="3000" b="1" dirty="0"/>
              <a:t>well does the ECOFF separate wild type from the non-wild type?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150372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1E993-67B2-406E-9093-B87E5243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633"/>
            <a:ext cx="12192000" cy="2616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3CDE56-1D01-4AFC-96C8-763C47C525AD}"/>
              </a:ext>
            </a:extLst>
          </p:cNvPr>
          <p:cNvSpPr txBox="1"/>
          <p:nvPr/>
        </p:nvSpPr>
        <p:spPr>
          <a:xfrm>
            <a:off x="2445026" y="5188226"/>
            <a:ext cx="753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Log</a:t>
            </a:r>
            <a:r>
              <a:rPr lang="en-AU" b="1" baseline="-25000" dirty="0">
                <a:solidFill>
                  <a:srgbClr val="00B050"/>
                </a:solidFill>
              </a:rPr>
              <a:t>2</a:t>
            </a:r>
            <a:r>
              <a:rPr lang="en-AU" b="1" dirty="0">
                <a:solidFill>
                  <a:srgbClr val="00B050"/>
                </a:solidFill>
              </a:rPr>
              <a:t> Mean Wild-Type MIC = –0.5</a:t>
            </a:r>
            <a:r>
              <a:rPr lang="en-AU" b="1" dirty="0">
                <a:solidFill>
                  <a:srgbClr val="0070C0"/>
                </a:solidFill>
              </a:rPr>
              <a:t>	</a:t>
            </a:r>
            <a:r>
              <a:rPr lang="en-AU" b="1" dirty="0">
                <a:solidFill>
                  <a:srgbClr val="FF0000"/>
                </a:solidFill>
              </a:rPr>
              <a:t>Log</a:t>
            </a:r>
            <a:r>
              <a:rPr lang="en-AU" b="1" baseline="-25000" dirty="0">
                <a:solidFill>
                  <a:srgbClr val="FF0000"/>
                </a:solidFill>
              </a:rPr>
              <a:t>2</a:t>
            </a:r>
            <a:r>
              <a:rPr lang="en-AU" b="1" dirty="0">
                <a:solidFill>
                  <a:srgbClr val="FF0000"/>
                </a:solidFill>
              </a:rPr>
              <a:t> Mean Non-Wild Type MIC = 0.5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2F97C1-7832-41DE-96FD-909E3FDCE355}"/>
              </a:ext>
            </a:extLst>
          </p:cNvPr>
          <p:cNvSpPr/>
          <p:nvPr/>
        </p:nvSpPr>
        <p:spPr>
          <a:xfrm>
            <a:off x="10539884" y="2562612"/>
            <a:ext cx="1627832" cy="703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Skew is</a:t>
            </a:r>
            <a:br>
              <a:rPr lang="en-AU" dirty="0">
                <a:solidFill>
                  <a:srgbClr val="0070C0"/>
                </a:solidFill>
              </a:rPr>
            </a:br>
            <a:r>
              <a:rPr lang="en-AU" dirty="0">
                <a:solidFill>
                  <a:srgbClr val="0070C0"/>
                </a:solidFill>
              </a:rPr>
              <a:t>difficult to see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96ADDC-181B-4EF9-9776-4208575EFB63}"/>
              </a:ext>
            </a:extLst>
          </p:cNvPr>
          <p:cNvSpPr txBox="1">
            <a:spLocks/>
          </p:cNvSpPr>
          <p:nvPr/>
        </p:nvSpPr>
        <p:spPr>
          <a:xfrm>
            <a:off x="838200" y="1485744"/>
            <a:ext cx="10515600" cy="53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Variations in </a:t>
            </a:r>
            <a:r>
              <a:rPr lang="en-AU" b="1">
                <a:solidFill>
                  <a:srgbClr val="00B050"/>
                </a:solidFill>
              </a:rPr>
              <a:t>wild type </a:t>
            </a:r>
            <a:r>
              <a:rPr lang="en-AU"/>
              <a:t>versus </a:t>
            </a:r>
            <a:r>
              <a:rPr lang="en-AU" b="1">
                <a:solidFill>
                  <a:srgbClr val="FF0000"/>
                </a:solidFill>
              </a:rPr>
              <a:t>non-wild type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B127A26-498F-4420-A6A5-15BA4B501999}"/>
              </a:ext>
            </a:extLst>
          </p:cNvPr>
          <p:cNvSpPr/>
          <p:nvPr/>
        </p:nvSpPr>
        <p:spPr>
          <a:xfrm rot="2854809">
            <a:off x="2651759" y="2292758"/>
            <a:ext cx="354330" cy="100584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ECOFF?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23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88B311-17D8-4D92-8558-D06FE2EE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7" y="365125"/>
            <a:ext cx="10818726" cy="1325563"/>
          </a:xfrm>
        </p:spPr>
        <p:txBody>
          <a:bodyPr>
            <a:normAutofit/>
          </a:bodyPr>
          <a:lstStyle/>
          <a:p>
            <a:r>
              <a:rPr lang="en-AU" sz="3000" b="1" dirty="0"/>
              <a:t>How</a:t>
            </a:r>
            <a:r>
              <a:rPr lang="en-AU" sz="3000" b="1" dirty="0">
                <a:solidFill>
                  <a:srgbClr val="FF0000"/>
                </a:solidFill>
              </a:rPr>
              <a:t> </a:t>
            </a:r>
            <a:r>
              <a:rPr lang="en-AU" sz="3000" b="1" dirty="0"/>
              <a:t>well does the ECOFF separate wild type from the non-wild type?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22492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/>
              <a:t>What method should we use for ECOFF estimation?</a:t>
            </a:r>
            <a:endParaRPr lang="en-US" sz="3600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80930"/>
            <a:ext cx="10515600" cy="46960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visual estimation (“eyeball”) method</a:t>
            </a:r>
          </a:p>
          <a:p>
            <a:pPr lvl="1"/>
            <a:r>
              <a:rPr lang="en-US" dirty="0"/>
              <a:t>Kahlmeter</a:t>
            </a:r>
          </a:p>
          <a:p>
            <a:r>
              <a:rPr lang="en-US" dirty="0"/>
              <a:t>The 95% rule</a:t>
            </a:r>
          </a:p>
          <a:p>
            <a:pPr lvl="1"/>
            <a:r>
              <a:rPr lang="en-US" dirty="0"/>
              <a:t>Pfaller et al.,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Microbiol</a:t>
            </a:r>
            <a:r>
              <a:rPr lang="en-US" dirty="0"/>
              <a:t> 2009</a:t>
            </a:r>
          </a:p>
          <a:p>
            <a:r>
              <a:rPr lang="en-US" dirty="0"/>
              <a:t>The </a:t>
            </a:r>
            <a:r>
              <a:rPr lang="en-US" dirty="0" err="1"/>
              <a:t>Normalised</a:t>
            </a:r>
            <a:r>
              <a:rPr lang="en-US" dirty="0"/>
              <a:t> Resistance Interpretation</a:t>
            </a:r>
          </a:p>
          <a:p>
            <a:pPr lvl="1"/>
            <a:r>
              <a:rPr lang="en-US" dirty="0"/>
              <a:t>Kronvall,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Microbiol</a:t>
            </a:r>
            <a:r>
              <a:rPr lang="en-US" dirty="0"/>
              <a:t> 2010</a:t>
            </a:r>
          </a:p>
          <a:p>
            <a:r>
              <a:rPr lang="en-US" dirty="0"/>
              <a:t>The iterative statistical method</a:t>
            </a:r>
          </a:p>
          <a:p>
            <a:pPr lvl="1"/>
            <a:r>
              <a:rPr lang="en-US" dirty="0"/>
              <a:t>Turnidge, Kronvall, Kahlmeter,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Microbiol</a:t>
            </a:r>
            <a:r>
              <a:rPr lang="en-US" dirty="0"/>
              <a:t> Infect 2006</a:t>
            </a:r>
          </a:p>
          <a:p>
            <a:r>
              <a:rPr lang="en-US" dirty="0"/>
              <a:t>Multimodal analysis</a:t>
            </a:r>
          </a:p>
          <a:p>
            <a:pPr lvl="1"/>
            <a:r>
              <a:rPr lang="en-US" dirty="0" err="1"/>
              <a:t>Meletiadis</a:t>
            </a:r>
            <a:r>
              <a:rPr lang="en-US" dirty="0"/>
              <a:t> et al., </a:t>
            </a:r>
            <a:r>
              <a:rPr lang="en-US" dirty="0" err="1"/>
              <a:t>Antimicrob</a:t>
            </a:r>
            <a:r>
              <a:rPr lang="en-US" dirty="0"/>
              <a:t> Agents </a:t>
            </a:r>
            <a:r>
              <a:rPr lang="en-US" dirty="0" err="1"/>
              <a:t>Chemother</a:t>
            </a:r>
            <a:r>
              <a:rPr lang="en-US" dirty="0"/>
              <a:t>  2012</a:t>
            </a:r>
          </a:p>
          <a:p>
            <a:r>
              <a:rPr lang="en-US" dirty="0"/>
              <a:t>Multinomial method</a:t>
            </a:r>
          </a:p>
          <a:p>
            <a:pPr lvl="1"/>
            <a:r>
              <a:rPr lang="en-US" dirty="0"/>
              <a:t>Jaspers et al., Stats in Med 2014</a:t>
            </a:r>
          </a:p>
          <a:p>
            <a:r>
              <a:rPr lang="en-US" dirty="0"/>
              <a:t>The second derivative method</a:t>
            </a:r>
          </a:p>
          <a:p>
            <a:pPr lvl="1"/>
            <a:r>
              <a:rPr lang="en-US" dirty="0" err="1"/>
              <a:t>Meletiadis</a:t>
            </a:r>
            <a:r>
              <a:rPr lang="en-US" dirty="0"/>
              <a:t> et al, </a:t>
            </a:r>
            <a:r>
              <a:rPr lang="en-US" dirty="0" err="1"/>
              <a:t>Antimicrob</a:t>
            </a:r>
            <a:r>
              <a:rPr lang="en-US" dirty="0"/>
              <a:t> Agents </a:t>
            </a:r>
            <a:r>
              <a:rPr lang="en-US" dirty="0" err="1"/>
              <a:t>Chemother</a:t>
            </a:r>
            <a:r>
              <a:rPr lang="en-US" dirty="0"/>
              <a:t>  2017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DA7AED-DE8C-4BCC-82A4-4ADFEDC541B2}"/>
              </a:ext>
            </a:extLst>
          </p:cNvPr>
          <p:cNvSpPr/>
          <p:nvPr/>
        </p:nvSpPr>
        <p:spPr>
          <a:xfrm>
            <a:off x="7920990" y="1948068"/>
            <a:ext cx="3293663" cy="25210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If there are many methods,</a:t>
            </a:r>
            <a:br>
              <a:rPr lang="en-AU" sz="2800" dirty="0"/>
            </a:br>
            <a:r>
              <a:rPr lang="en-AU" sz="2800" dirty="0"/>
              <a:t>it’s likely that none are perfect!</a:t>
            </a:r>
            <a:endParaRPr lang="en-GB" sz="28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42D5-2033-4939-8069-C1E87209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Visual estimation method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3BE8-6BDF-4B0D-8309-E645D8CDA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4720" cy="435133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As currently displayed for almost all distributions on the EUCAST MIC website</a:t>
            </a:r>
          </a:p>
          <a:p>
            <a:r>
              <a:rPr lang="en-AU" dirty="0"/>
              <a:t>Visual estimation of </a:t>
            </a:r>
            <a:r>
              <a:rPr lang="en-AU" b="1" dirty="0">
                <a:solidFill>
                  <a:srgbClr val="0070C0"/>
                </a:solidFill>
              </a:rPr>
              <a:t>symmetry</a:t>
            </a:r>
            <a:r>
              <a:rPr lang="en-AU" dirty="0"/>
              <a:t> and </a:t>
            </a:r>
            <a:r>
              <a:rPr lang="en-AU" b="1" dirty="0">
                <a:solidFill>
                  <a:srgbClr val="0070C0"/>
                </a:solidFill>
              </a:rPr>
              <a:t>proportions</a:t>
            </a:r>
          </a:p>
          <a:p>
            <a:r>
              <a:rPr lang="en-AU" dirty="0"/>
              <a:t>e.g. </a:t>
            </a:r>
            <a:r>
              <a:rPr lang="en-AU" i="1" dirty="0"/>
              <a:t>E. coli </a:t>
            </a:r>
            <a:r>
              <a:rPr lang="en-AU" dirty="0"/>
              <a:t>- gentamicin </a:t>
            </a:r>
            <a:r>
              <a:rPr lang="en-AU" dirty="0">
                <a:hlinkClick r:id="rId2"/>
              </a:rPr>
              <a:t>https://mic.eucast.org/Eucast2/regShow.jsp?Id=908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43F35-4370-4CF1-9FE5-E077FBA3D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63" y="1404341"/>
            <a:ext cx="5839240" cy="4671392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65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95% Rule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Pfaller</a:t>
            </a:r>
            <a:r>
              <a:rPr lang="en-AU" dirty="0"/>
              <a:t> et al., J </a:t>
            </a:r>
            <a:r>
              <a:rPr lang="en-AU" dirty="0" err="1"/>
              <a:t>Clin</a:t>
            </a:r>
            <a:r>
              <a:rPr lang="en-AU" dirty="0"/>
              <a:t> </a:t>
            </a:r>
            <a:r>
              <a:rPr lang="en-AU" dirty="0" err="1"/>
              <a:t>Microbiol</a:t>
            </a:r>
            <a:r>
              <a:rPr lang="en-AU" dirty="0"/>
              <a:t> 2009</a:t>
            </a:r>
          </a:p>
        </p:txBody>
      </p:sp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349500"/>
            <a:ext cx="83534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437063"/>
            <a:ext cx="2665413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4437064"/>
            <a:ext cx="2808287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437064"/>
            <a:ext cx="2836862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29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58426" y="365125"/>
            <a:ext cx="10075148" cy="1325563"/>
          </a:xfrm>
        </p:spPr>
        <p:txBody>
          <a:bodyPr/>
          <a:lstStyle/>
          <a:p>
            <a:r>
              <a:rPr lang="en-AU" sz="4000" dirty="0"/>
              <a:t>Normalized Resistance Interpretation</a:t>
            </a:r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70088" y="4221164"/>
            <a:ext cx="8229600" cy="1368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Uses an adaptation of a method originally devised for “ECOFFs” for zone diameter distributions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Kronvall et al., </a:t>
            </a:r>
            <a:r>
              <a:rPr lang="en-AU" dirty="0" err="1"/>
              <a:t>Clin</a:t>
            </a:r>
            <a:r>
              <a:rPr lang="en-AU" dirty="0"/>
              <a:t> Micro Infect 2003; 9:120-132</a:t>
            </a:r>
          </a:p>
        </p:txBody>
      </p:sp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1844676"/>
            <a:ext cx="8074025" cy="21240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7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Grp="1" noChangeArrowheads="1"/>
          </p:cNvSpPr>
          <p:nvPr>
            <p:ph type="title"/>
          </p:nvPr>
        </p:nvSpPr>
        <p:spPr>
          <a:xfrm>
            <a:off x="973760" y="549275"/>
            <a:ext cx="10159814" cy="935038"/>
          </a:xfrm>
        </p:spPr>
        <p:txBody>
          <a:bodyPr/>
          <a:lstStyle/>
          <a:p>
            <a:r>
              <a:rPr lang="en-AU" sz="4000" dirty="0"/>
              <a:t>Normalized Resistance Interpretation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63082"/>
              </p:ext>
            </p:extLst>
          </p:nvPr>
        </p:nvGraphicFramePr>
        <p:xfrm>
          <a:off x="2228902" y="1707770"/>
          <a:ext cx="7731024" cy="464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55ACF5-8A20-44F5-8D5E-6DD34C9F1234}"/>
              </a:ext>
            </a:extLst>
          </p:cNvPr>
          <p:cNvSpPr txBox="1"/>
          <p:nvPr/>
        </p:nvSpPr>
        <p:spPr>
          <a:xfrm>
            <a:off x="6619461" y="2454965"/>
            <a:ext cx="22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Original distribution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665F1-4C8B-4CFD-8FE9-3D186A217F03}"/>
              </a:ext>
            </a:extLst>
          </p:cNvPr>
          <p:cNvSpPr/>
          <p:nvPr/>
        </p:nvSpPr>
        <p:spPr>
          <a:xfrm>
            <a:off x="4413889" y="6392347"/>
            <a:ext cx="441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Kronvall, J </a:t>
            </a:r>
            <a:r>
              <a:rPr lang="en-AU" dirty="0" err="1">
                <a:solidFill>
                  <a:srgbClr val="0070C0"/>
                </a:solidFill>
              </a:rPr>
              <a:t>Clin</a:t>
            </a:r>
            <a:r>
              <a:rPr lang="en-AU" dirty="0">
                <a:solidFill>
                  <a:srgbClr val="0070C0"/>
                </a:solidFill>
              </a:rPr>
              <a:t> </a:t>
            </a:r>
            <a:r>
              <a:rPr lang="en-AU" dirty="0" err="1">
                <a:solidFill>
                  <a:srgbClr val="0070C0"/>
                </a:solidFill>
              </a:rPr>
              <a:t>Microbiol</a:t>
            </a:r>
            <a:r>
              <a:rPr lang="en-AU" dirty="0">
                <a:solidFill>
                  <a:srgbClr val="0070C0"/>
                </a:solidFill>
              </a:rPr>
              <a:t> 2010; 48:4445-4452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3FE33-0B55-45A3-A3CD-08215D4248B7}"/>
              </a:ext>
            </a:extLst>
          </p:cNvPr>
          <p:cNvSpPr txBox="1"/>
          <p:nvPr/>
        </p:nvSpPr>
        <p:spPr>
          <a:xfrm>
            <a:off x="246595" y="1335058"/>
            <a:ext cx="1169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Implemented in </a:t>
            </a:r>
            <a:r>
              <a:rPr lang="en-GB" i="1" dirty="0"/>
              <a:t>Automatic NRI calculations for MIC distributions, Excel beta-version </a:t>
            </a:r>
            <a:r>
              <a:rPr lang="en-AU" dirty="0">
                <a:solidFill>
                  <a:srgbClr val="0070C0"/>
                </a:solidFill>
                <a:hlinkClick r:id="rId3"/>
              </a:rPr>
              <a:t>http://www.bioscand.se/nri/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71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Grp="1" noChangeArrowheads="1"/>
          </p:cNvSpPr>
          <p:nvPr>
            <p:ph type="title"/>
          </p:nvPr>
        </p:nvSpPr>
        <p:spPr>
          <a:xfrm>
            <a:off x="953664" y="549275"/>
            <a:ext cx="10200006" cy="935038"/>
          </a:xfrm>
        </p:spPr>
        <p:txBody>
          <a:bodyPr/>
          <a:lstStyle/>
          <a:p>
            <a:r>
              <a:rPr lang="en-AU" sz="4000" dirty="0"/>
              <a:t>Normalized Resistance Interpretation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532583"/>
              </p:ext>
            </p:extLst>
          </p:nvPr>
        </p:nvGraphicFramePr>
        <p:xfrm>
          <a:off x="1941584" y="1535113"/>
          <a:ext cx="830566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CD0092A-ADA0-4253-8240-00687769B5FC}"/>
              </a:ext>
            </a:extLst>
          </p:cNvPr>
          <p:cNvSpPr txBox="1"/>
          <p:nvPr/>
        </p:nvSpPr>
        <p:spPr>
          <a:xfrm>
            <a:off x="246595" y="1335058"/>
            <a:ext cx="1169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Implemented in </a:t>
            </a:r>
            <a:r>
              <a:rPr lang="en-GB" i="1" dirty="0"/>
              <a:t>Automatic NRI calculations for MIC distributions, Excel beta-version </a:t>
            </a:r>
            <a:r>
              <a:rPr lang="en-AU" dirty="0">
                <a:solidFill>
                  <a:srgbClr val="0070C0"/>
                </a:solidFill>
                <a:hlinkClick r:id="rId3"/>
              </a:rPr>
              <a:t>http://www.bioscand.se/nri/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3A651A-305A-42C3-B405-59904CCDCA85}"/>
              </a:ext>
            </a:extLst>
          </p:cNvPr>
          <p:cNvGrpSpPr/>
          <p:nvPr/>
        </p:nvGrpSpPr>
        <p:grpSpPr>
          <a:xfrm>
            <a:off x="3991297" y="3429000"/>
            <a:ext cx="3920251" cy="1789618"/>
            <a:chOff x="3991297" y="3429000"/>
            <a:chExt cx="3920251" cy="17896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BC016E-FDAE-4C01-A63A-CB45453B8FC6}"/>
                </a:ext>
              </a:extLst>
            </p:cNvPr>
            <p:cNvSpPr/>
            <p:nvPr/>
          </p:nvSpPr>
          <p:spPr>
            <a:xfrm>
              <a:off x="6490252" y="3429000"/>
              <a:ext cx="1421296" cy="40011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Dummy values</a:t>
              </a:r>
              <a:endPara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89F479-438A-4194-A0EA-2BAF16FA44B8}"/>
                </a:ext>
              </a:extLst>
            </p:cNvPr>
            <p:cNvCxnSpPr>
              <a:stCxn id="19" idx="1"/>
            </p:cNvCxnSpPr>
            <p:nvPr/>
          </p:nvCxnSpPr>
          <p:spPr>
            <a:xfrm flipH="1">
              <a:off x="5208104" y="3629055"/>
              <a:ext cx="1282148" cy="31678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8E1525-5F6F-4EAE-84B8-C153DE5ED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2371" y="3629055"/>
              <a:ext cx="1857882" cy="8336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98C87D-626C-4177-AB4A-814153E58A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1297" y="3620570"/>
              <a:ext cx="2498956" cy="15980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481" name="Group 276480">
            <a:extLst>
              <a:ext uri="{FF2B5EF4-FFF2-40B4-BE49-F238E27FC236}">
                <a16:creationId xmlns:a16="http://schemas.microsoft.com/office/drawing/2014/main" id="{18C0B506-E397-469D-A993-6C566F77AC3D}"/>
              </a:ext>
            </a:extLst>
          </p:cNvPr>
          <p:cNvGrpSpPr/>
          <p:nvPr/>
        </p:nvGrpSpPr>
        <p:grpSpPr>
          <a:xfrm>
            <a:off x="3652630" y="1918252"/>
            <a:ext cx="1923222" cy="3404636"/>
            <a:chOff x="3652630" y="1918252"/>
            <a:chExt cx="1923222" cy="340463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1AAD40-20B1-411F-86B5-6DB80D9382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6383" y="1918252"/>
              <a:ext cx="1719469" cy="3404636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A0559F-BC8E-44AB-8B8A-EF4885EC2EA3}"/>
                </a:ext>
              </a:extLst>
            </p:cNvPr>
            <p:cNvSpPr/>
            <p:nvPr/>
          </p:nvSpPr>
          <p:spPr>
            <a:xfrm>
              <a:off x="3652630" y="1981919"/>
              <a:ext cx="1555474" cy="40011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Line of best fit</a:t>
              </a: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F6857BF-02D1-4792-A92B-58DEE25C7B2E}"/>
                </a:ext>
              </a:extLst>
            </p:cNvPr>
            <p:cNvCxnSpPr>
              <a:cxnSpLocks/>
            </p:cNvCxnSpPr>
            <p:nvPr/>
          </p:nvCxnSpPr>
          <p:spPr>
            <a:xfrm>
              <a:off x="4398801" y="2382029"/>
              <a:ext cx="317316" cy="1134271"/>
            </a:xfrm>
            <a:prstGeom prst="line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482" name="TextBox 276481">
            <a:extLst>
              <a:ext uri="{FF2B5EF4-FFF2-40B4-BE49-F238E27FC236}">
                <a16:creationId xmlns:a16="http://schemas.microsoft.com/office/drawing/2014/main" id="{8F8A02D2-0357-470B-AC34-48877FC23BA3}"/>
              </a:ext>
            </a:extLst>
          </p:cNvPr>
          <p:cNvSpPr txBox="1"/>
          <p:nvPr/>
        </p:nvSpPr>
        <p:spPr>
          <a:xfrm>
            <a:off x="5640824" y="1926738"/>
            <a:ext cx="42042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700" b="1" dirty="0">
                <a:solidFill>
                  <a:srgbClr val="7030A0"/>
                </a:solidFill>
              </a:rPr>
              <a:t>Mean and SD calculated from line of best fit</a:t>
            </a:r>
          </a:p>
          <a:p>
            <a:pPr algn="ctr"/>
            <a:r>
              <a:rPr lang="en-AU" sz="1700" b="1" dirty="0">
                <a:solidFill>
                  <a:srgbClr val="7030A0"/>
                </a:solidFill>
              </a:rPr>
              <a:t>ECOFF = Mean* + 2 x SD then rounded up</a:t>
            </a:r>
          </a:p>
          <a:p>
            <a:pPr algn="ctr"/>
            <a:r>
              <a:rPr lang="en-AU" sz="1300" b="1" dirty="0">
                <a:solidFill>
                  <a:srgbClr val="7030A0"/>
                </a:solidFill>
              </a:rPr>
              <a:t>(*Mean adjusted down in an unspecified manner)</a:t>
            </a:r>
            <a:endParaRPr lang="en-GB" sz="1300" b="1" dirty="0">
              <a:solidFill>
                <a:srgbClr val="7030A0"/>
              </a:solidFill>
            </a:endParaRPr>
          </a:p>
        </p:txBody>
      </p:sp>
      <p:sp>
        <p:nvSpPr>
          <p:cNvPr id="276483" name="Rectangle 276482">
            <a:extLst>
              <a:ext uri="{FF2B5EF4-FFF2-40B4-BE49-F238E27FC236}">
                <a16:creationId xmlns:a16="http://schemas.microsoft.com/office/drawing/2014/main" id="{DDB9BE24-BF62-4963-B521-B19A0BFA34C5}"/>
              </a:ext>
            </a:extLst>
          </p:cNvPr>
          <p:cNvSpPr/>
          <p:nvPr/>
        </p:nvSpPr>
        <p:spPr>
          <a:xfrm>
            <a:off x="4716117" y="6350032"/>
            <a:ext cx="441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Kronvall, J </a:t>
            </a:r>
            <a:r>
              <a:rPr lang="en-AU" dirty="0" err="1">
                <a:solidFill>
                  <a:srgbClr val="0070C0"/>
                </a:solidFill>
              </a:rPr>
              <a:t>Clin</a:t>
            </a:r>
            <a:r>
              <a:rPr lang="en-AU" dirty="0">
                <a:solidFill>
                  <a:srgbClr val="0070C0"/>
                </a:solidFill>
              </a:rPr>
              <a:t> </a:t>
            </a:r>
            <a:r>
              <a:rPr lang="en-AU" dirty="0" err="1">
                <a:solidFill>
                  <a:srgbClr val="0070C0"/>
                </a:solidFill>
              </a:rPr>
              <a:t>Microbiol</a:t>
            </a:r>
            <a:r>
              <a:rPr lang="en-AU" dirty="0">
                <a:solidFill>
                  <a:srgbClr val="0070C0"/>
                </a:solidFill>
              </a:rPr>
              <a:t> 2010; 48:4445-4452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E062-7107-4EE7-9BB7-84152567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What is an MIC, mathematically speaking?</a:t>
            </a:r>
          </a:p>
          <a:p>
            <a:pPr marL="717550" lvl="1" indent="6350">
              <a:buNone/>
            </a:pPr>
            <a:r>
              <a:rPr lang="en-AU" dirty="0"/>
              <a:t>an </a:t>
            </a:r>
            <a:r>
              <a:rPr lang="en-AU" u="sng" dirty="0"/>
              <a:t>interval</a:t>
            </a:r>
            <a:r>
              <a:rPr lang="en-AU" dirty="0"/>
              <a:t> measure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Why the 2-fold dilution series?</a:t>
            </a:r>
          </a:p>
          <a:p>
            <a:pPr marL="717550" lvl="1" indent="6350">
              <a:buNone/>
            </a:pPr>
            <a:r>
              <a:rPr lang="en-AU" dirty="0"/>
              <a:t>a happy accident of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How are wild-type MICs distributed?</a:t>
            </a:r>
          </a:p>
          <a:p>
            <a:pPr marL="717550" lvl="1" indent="6350">
              <a:buNone/>
            </a:pPr>
            <a:r>
              <a:rPr lang="en-AU" dirty="0"/>
              <a:t>anything but wildly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Why are wild-type MICs distributed that way?</a:t>
            </a:r>
          </a:p>
          <a:p>
            <a:pPr marL="717550" lvl="1" indent="6350">
              <a:buNone/>
            </a:pPr>
            <a:r>
              <a:rPr lang="en-AU" dirty="0"/>
              <a:t>because of variation</a:t>
            </a:r>
            <a:r>
              <a:rPr lang="en-AU" b="1" u="sng" dirty="0"/>
              <a:t>s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BA08B-13C0-4785-8F92-9EB60ECC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54" y="555956"/>
            <a:ext cx="10515600" cy="1325563"/>
          </a:xfrm>
        </p:spPr>
        <p:txBody>
          <a:bodyPr/>
          <a:lstStyle/>
          <a:p>
            <a:r>
              <a:rPr lang="en-AU" dirty="0"/>
              <a:t>Topics: Answers in brief…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615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8378" y="365125"/>
            <a:ext cx="10095244" cy="1325563"/>
          </a:xfrm>
        </p:spPr>
        <p:txBody>
          <a:bodyPr/>
          <a:lstStyle/>
          <a:p>
            <a:r>
              <a:rPr lang="en-AU" sz="4000" dirty="0"/>
              <a:t>Normalized Resistance Interpretation</a:t>
            </a:r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7" y="1714016"/>
            <a:ext cx="780256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FC848-C1DF-4084-B3E8-4D8A2875566E}"/>
              </a:ext>
            </a:extLst>
          </p:cNvPr>
          <p:cNvSpPr txBox="1"/>
          <p:nvPr/>
        </p:nvSpPr>
        <p:spPr>
          <a:xfrm>
            <a:off x="2723321" y="2166730"/>
            <a:ext cx="356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Example from original publication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149076-116D-41F2-9775-B72D4B5BE3BB}"/>
              </a:ext>
            </a:extLst>
          </p:cNvPr>
          <p:cNvSpPr/>
          <p:nvPr/>
        </p:nvSpPr>
        <p:spPr>
          <a:xfrm>
            <a:off x="4507395" y="6352143"/>
            <a:ext cx="441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Kronvall, J </a:t>
            </a:r>
            <a:r>
              <a:rPr lang="en-AU" dirty="0" err="1">
                <a:solidFill>
                  <a:srgbClr val="0070C0"/>
                </a:solidFill>
              </a:rPr>
              <a:t>Clin</a:t>
            </a:r>
            <a:r>
              <a:rPr lang="en-AU" dirty="0">
                <a:solidFill>
                  <a:srgbClr val="0070C0"/>
                </a:solidFill>
              </a:rPr>
              <a:t> </a:t>
            </a:r>
            <a:r>
              <a:rPr lang="en-AU" dirty="0" err="1">
                <a:solidFill>
                  <a:srgbClr val="0070C0"/>
                </a:solidFill>
              </a:rPr>
              <a:t>Microbiol</a:t>
            </a:r>
            <a:r>
              <a:rPr lang="en-AU" dirty="0">
                <a:solidFill>
                  <a:srgbClr val="0070C0"/>
                </a:solidFill>
              </a:rPr>
              <a:t> 2010; 48:4445-4452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18B43-064E-4A09-8748-68956CAC4069}"/>
              </a:ext>
            </a:extLst>
          </p:cNvPr>
          <p:cNvSpPr txBox="1"/>
          <p:nvPr/>
        </p:nvSpPr>
        <p:spPr>
          <a:xfrm>
            <a:off x="246595" y="1335058"/>
            <a:ext cx="1169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Implemented in </a:t>
            </a:r>
            <a:r>
              <a:rPr lang="en-GB" i="1" dirty="0"/>
              <a:t>Automatic NRI calculations for MIC distributions, Excel beta-version </a:t>
            </a:r>
            <a:r>
              <a:rPr lang="en-AU" dirty="0">
                <a:solidFill>
                  <a:srgbClr val="0070C0"/>
                </a:solidFill>
                <a:hlinkClick r:id="rId3"/>
              </a:rPr>
              <a:t>http://www.bioscand.se/nri/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79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Statistical Method</a:t>
            </a:r>
            <a:endParaRPr lang="en-AU"/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205038"/>
            <a:ext cx="8401050" cy="29654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0FD549-0C0E-4895-8F12-BF2A980FC81B}"/>
              </a:ext>
            </a:extLst>
          </p:cNvPr>
          <p:cNvSpPr/>
          <p:nvPr/>
        </p:nvSpPr>
        <p:spPr>
          <a:xfrm>
            <a:off x="3368041" y="5807631"/>
            <a:ext cx="545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Turnidge et al., </a:t>
            </a:r>
            <a:r>
              <a:rPr lang="en-AU" dirty="0" err="1">
                <a:solidFill>
                  <a:srgbClr val="0070C0"/>
                </a:solidFill>
              </a:rPr>
              <a:t>Clin</a:t>
            </a:r>
            <a:r>
              <a:rPr lang="en-AU" dirty="0">
                <a:solidFill>
                  <a:srgbClr val="0070C0"/>
                </a:solidFill>
              </a:rPr>
              <a:t> </a:t>
            </a:r>
            <a:r>
              <a:rPr lang="en-AU" dirty="0" err="1">
                <a:solidFill>
                  <a:srgbClr val="0070C0"/>
                </a:solidFill>
              </a:rPr>
              <a:t>Microbiol</a:t>
            </a:r>
            <a:r>
              <a:rPr lang="en-AU" dirty="0">
                <a:solidFill>
                  <a:srgbClr val="0070C0"/>
                </a:solidFill>
              </a:rPr>
              <a:t> Infect 2006; 12(5):418-25.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2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549275"/>
            <a:ext cx="8705850" cy="935038"/>
          </a:xfrm>
        </p:spPr>
        <p:txBody>
          <a:bodyPr/>
          <a:lstStyle/>
          <a:p>
            <a:r>
              <a:rPr lang="en-US"/>
              <a:t>Iterative Statistical Method</a:t>
            </a:r>
            <a:endParaRPr lang="en-AU"/>
          </a:p>
        </p:txBody>
      </p:sp>
      <p:pic>
        <p:nvPicPr>
          <p:cNvPr id="2846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5271" y="1411288"/>
            <a:ext cx="4513263" cy="4897437"/>
          </a:xfrm>
          <a:noFill/>
          <a:ln/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516835" y="1572591"/>
            <a:ext cx="608274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AU" sz="2000" dirty="0"/>
              <a:t>Converts MICs to log</a:t>
            </a:r>
            <a:r>
              <a:rPr lang="en-AU" sz="2000" baseline="-25000" dirty="0"/>
              <a:t>2 </a:t>
            </a:r>
            <a:r>
              <a:rPr lang="en-AU" sz="2000" dirty="0"/>
              <a:t>values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AU" sz="2000" dirty="0"/>
              <a:t>Repeatedly estimates for each subset above the</a:t>
            </a:r>
            <a:br>
              <a:rPr lang="en-AU" sz="2000" dirty="0"/>
            </a:br>
            <a:r>
              <a:rPr lang="en-AU" sz="2000" dirty="0"/>
              <a:t>(left-hand) mode for the </a:t>
            </a:r>
            <a:r>
              <a:rPr lang="en-AU" sz="2000" u="sng" dirty="0"/>
              <a:t>cumulative</a:t>
            </a:r>
            <a:r>
              <a:rPr lang="en-AU" sz="2000" dirty="0"/>
              <a:t> distribution the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eriod"/>
            </a:pPr>
            <a:r>
              <a:rPr lang="en-AU" sz="2000" dirty="0"/>
              <a:t> mean MIC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eriod"/>
            </a:pPr>
            <a:r>
              <a:rPr lang="en-AU" sz="2000" dirty="0"/>
              <a:t> SD and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eriod"/>
            </a:pPr>
            <a:r>
              <a:rPr lang="en-AU" sz="2000" dirty="0"/>
              <a:t>subset total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AU" sz="2000" dirty="0"/>
              <a:t>Selects the mean and SD from the subset whose total is closest to the actual subset total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AU" sz="2000" dirty="0"/>
              <a:t>Creates a list of ECOFFs against desired percentages of the wild-type (multiples if SD above mean), rounded up (implemented in ECOFFinder and </a:t>
            </a:r>
            <a:r>
              <a:rPr lang="en-AU" sz="2000" dirty="0" err="1"/>
              <a:t>MicDat</a:t>
            </a:r>
            <a:r>
              <a:rPr lang="en-AU" sz="20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CC41F-B51A-4A09-9837-4545611E8731}"/>
              </a:ext>
            </a:extLst>
          </p:cNvPr>
          <p:cNvSpPr/>
          <p:nvPr/>
        </p:nvSpPr>
        <p:spPr>
          <a:xfrm>
            <a:off x="4898885" y="6287971"/>
            <a:ext cx="545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Turnidge et al., </a:t>
            </a:r>
            <a:r>
              <a:rPr lang="en-AU" dirty="0" err="1">
                <a:solidFill>
                  <a:srgbClr val="0070C0"/>
                </a:solidFill>
              </a:rPr>
              <a:t>Clin</a:t>
            </a:r>
            <a:r>
              <a:rPr lang="en-AU" dirty="0">
                <a:solidFill>
                  <a:srgbClr val="0070C0"/>
                </a:solidFill>
              </a:rPr>
              <a:t> </a:t>
            </a:r>
            <a:r>
              <a:rPr lang="en-AU" dirty="0" err="1">
                <a:solidFill>
                  <a:srgbClr val="0070C0"/>
                </a:solidFill>
              </a:rPr>
              <a:t>Microbiol</a:t>
            </a:r>
            <a:r>
              <a:rPr lang="en-AU" dirty="0">
                <a:solidFill>
                  <a:srgbClr val="0070C0"/>
                </a:solidFill>
              </a:rPr>
              <a:t> Infect 2006; 12(5):418-25.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44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CBE64-1473-4F1A-914E-39BAA6F2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ECOFFinder – raw data entry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8D7BFE-7617-4995-9D57-1DB4CDC3A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4" y="1690688"/>
            <a:ext cx="11944492" cy="4748144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26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CCCB-1B92-4963-9335-401D6171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ECOFFinder – preparing the analysis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4ED72-B616-469C-9585-F66DA322F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1618293"/>
            <a:ext cx="7193280" cy="47480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9B09AC0-1889-4086-8892-30871B1FD959}"/>
              </a:ext>
            </a:extLst>
          </p:cNvPr>
          <p:cNvGrpSpPr/>
          <p:nvPr/>
        </p:nvGrpSpPr>
        <p:grpSpPr>
          <a:xfrm>
            <a:off x="4661452" y="2554358"/>
            <a:ext cx="2156791" cy="1325564"/>
            <a:chOff x="4661452" y="2554358"/>
            <a:chExt cx="2156791" cy="1325564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9E018173-66C3-40C5-8C02-6CFB45014DC7}"/>
                </a:ext>
              </a:extLst>
            </p:cNvPr>
            <p:cNvSpPr/>
            <p:nvPr/>
          </p:nvSpPr>
          <p:spPr>
            <a:xfrm>
              <a:off x="4661452" y="2554358"/>
              <a:ext cx="357809" cy="1325564"/>
            </a:xfrm>
            <a:prstGeom prst="rightBrac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0F437E-8FA2-4D26-972D-832E5A8CF774}"/>
                </a:ext>
              </a:extLst>
            </p:cNvPr>
            <p:cNvSpPr/>
            <p:nvPr/>
          </p:nvSpPr>
          <p:spPr>
            <a:xfrm>
              <a:off x="5108713" y="2882349"/>
              <a:ext cx="1709530" cy="665920"/>
            </a:xfrm>
            <a:prstGeom prst="rect">
              <a:avLst/>
            </a:prstGeom>
            <a:solidFill>
              <a:srgbClr val="7030A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Cumulative values</a:t>
              </a:r>
              <a:endParaRPr lang="en-GB" dirty="0"/>
            </a:p>
          </p:txBody>
        </p:sp>
      </p:grp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CCCB-1B92-4963-9335-401D6171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ECOFFinder – running the analysis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9535B-6991-4FB4-8D6D-5D52C79FD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25" y="1609465"/>
            <a:ext cx="7249550" cy="478520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95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ECOFFinder – reviewing the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887A2D-A9F4-423C-BFAA-C59346D8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04" y="1600681"/>
            <a:ext cx="11681792" cy="4643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86C33F-5ED0-40D3-ADD2-130A0056A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7" t="36098" r="48016" b="43804"/>
          <a:stretch/>
        </p:blipFill>
        <p:spPr>
          <a:xfrm>
            <a:off x="3935896" y="4224130"/>
            <a:ext cx="4968206" cy="2020267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Statistical Method - </a:t>
            </a:r>
            <a:r>
              <a:rPr lang="en-US" dirty="0" err="1"/>
              <a:t>MicDat</a:t>
            </a:r>
            <a:endParaRPr lang="en-AU" dirty="0"/>
          </a:p>
        </p:txBody>
      </p:sp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97" y="1531124"/>
            <a:ext cx="6802706" cy="4721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7248526" y="5734050"/>
            <a:ext cx="2519363" cy="8636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97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Multimodal Method</a:t>
            </a:r>
          </a:p>
        </p:txBody>
      </p:sp>
      <p:pic>
        <p:nvPicPr>
          <p:cNvPr id="287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44663"/>
            <a:ext cx="8496300" cy="2940050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C462D7-E49F-4142-BA39-210818CA14B8}"/>
              </a:ext>
            </a:extLst>
          </p:cNvPr>
          <p:cNvSpPr/>
          <p:nvPr/>
        </p:nvSpPr>
        <p:spPr>
          <a:xfrm>
            <a:off x="2821449" y="5807631"/>
            <a:ext cx="654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 err="1">
                <a:solidFill>
                  <a:srgbClr val="0070C0"/>
                </a:solidFill>
              </a:rPr>
              <a:t>Meletiadis</a:t>
            </a:r>
            <a:r>
              <a:rPr lang="en-AU" dirty="0">
                <a:solidFill>
                  <a:srgbClr val="0070C0"/>
                </a:solidFill>
              </a:rPr>
              <a:t> et al., </a:t>
            </a:r>
            <a:r>
              <a:rPr lang="en-AU" dirty="0" err="1">
                <a:solidFill>
                  <a:srgbClr val="0070C0"/>
                </a:solidFill>
              </a:rPr>
              <a:t>Antimicrob</a:t>
            </a:r>
            <a:r>
              <a:rPr lang="en-AU" dirty="0">
                <a:solidFill>
                  <a:srgbClr val="0070C0"/>
                </a:solidFill>
              </a:rPr>
              <a:t> Agents </a:t>
            </a:r>
            <a:r>
              <a:rPr lang="en-AU" dirty="0" err="1">
                <a:solidFill>
                  <a:srgbClr val="0070C0"/>
                </a:solidFill>
              </a:rPr>
              <a:t>Chemother</a:t>
            </a:r>
            <a:r>
              <a:rPr lang="en-AU" dirty="0">
                <a:solidFill>
                  <a:srgbClr val="0070C0"/>
                </a:solidFill>
              </a:rPr>
              <a:t> 2012; 56(5):2524-9.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39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Multimodal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94EF5-B4FD-4B5A-AF5C-F8E29F47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501774"/>
            <a:ext cx="3717097" cy="49910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/>
              <a:t>If necessary, enrich the putative non-wild type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Plot the data against Normal quantiles*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Confirm presence of two distributions using non-linear least squares regression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Validate the cut-offs using recursive partitioning*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*</a:t>
            </a:r>
            <a:r>
              <a:rPr lang="en-GB" sz="2000" dirty="0"/>
              <a:t>requires commercial software unless you’re great at Excel!</a:t>
            </a:r>
            <a:endParaRPr lang="en-AU" sz="2000" dirty="0"/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40" y="1501775"/>
            <a:ext cx="69850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AA0F53-3E10-4ECD-A6BA-61A28578D6D7}"/>
              </a:ext>
            </a:extLst>
          </p:cNvPr>
          <p:cNvSpPr/>
          <p:nvPr/>
        </p:nvSpPr>
        <p:spPr>
          <a:xfrm>
            <a:off x="5396949" y="3657600"/>
            <a:ext cx="387626" cy="52677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DFC783-BF1B-4897-8471-033C3916F4D7}"/>
              </a:ext>
            </a:extLst>
          </p:cNvPr>
          <p:cNvSpPr/>
          <p:nvPr/>
        </p:nvSpPr>
        <p:spPr>
          <a:xfrm>
            <a:off x="7633253" y="3565006"/>
            <a:ext cx="387626" cy="52677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104189-FC0F-4D28-8853-FCA415D55608}"/>
              </a:ext>
            </a:extLst>
          </p:cNvPr>
          <p:cNvSpPr/>
          <p:nvPr/>
        </p:nvSpPr>
        <p:spPr>
          <a:xfrm>
            <a:off x="9372600" y="3607905"/>
            <a:ext cx="387626" cy="52677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61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E062-7107-4EE7-9BB7-84152567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90" y="2236763"/>
            <a:ext cx="10515600" cy="26612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AU" dirty="0"/>
              <a:t>What is the intended objective of ECOFFs?</a:t>
            </a:r>
          </a:p>
          <a:p>
            <a:pPr marL="717550" lvl="1" indent="6350">
              <a:buNone/>
            </a:pPr>
            <a:r>
              <a:rPr lang="en-AU" dirty="0"/>
              <a:t>intention will influence the choice of ECOFF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AU" dirty="0"/>
              <a:t>What method should we use for ECOFF estimation?</a:t>
            </a:r>
          </a:p>
          <a:p>
            <a:pPr marL="717550" lvl="1" indent="6350">
              <a:buNone/>
            </a:pPr>
            <a:r>
              <a:rPr lang="en-AU" dirty="0"/>
              <a:t>several to choose from…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4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24A51B-6F18-4CF1-BE47-2FB39D12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54" y="555956"/>
            <a:ext cx="10515600" cy="1325563"/>
          </a:xfrm>
        </p:spPr>
        <p:txBody>
          <a:bodyPr/>
          <a:lstStyle/>
          <a:p>
            <a:r>
              <a:rPr lang="en-AU" dirty="0"/>
              <a:t>Topics: Answers in brief…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518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879F-8B6C-4853-82F9-2DFEAC9A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Multinomial method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92FF8-11E5-4EF5-91FC-7312DA314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87" y="1690688"/>
            <a:ext cx="8513026" cy="451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38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B835-EA86-4A52-9178-E8F3B85F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Multinomial method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66F0-88F5-4052-9CEF-7DD321C07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Uses a non-parametric maximum likelihood-based inference on a mixture: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Compared Log-Normal distribution with the Gamma distribution by repeated analysis of expanding subsets</a:t>
            </a:r>
          </a:p>
          <a:p>
            <a:r>
              <a:rPr lang="en-AU" dirty="0"/>
              <a:t>Compared their method to the iterative statistical method</a:t>
            </a:r>
          </a:p>
          <a:p>
            <a:r>
              <a:rPr lang="en-AU" b="1" dirty="0">
                <a:solidFill>
                  <a:srgbClr val="0070C0"/>
                </a:solidFill>
              </a:rPr>
              <a:t>Software not specified</a:t>
            </a:r>
          </a:p>
          <a:p>
            <a:r>
              <a:rPr lang="en-AU" dirty="0"/>
              <a:t>“…we require clear separation between the wild-type and non-wild-type population.”</a:t>
            </a:r>
          </a:p>
          <a:p>
            <a:r>
              <a:rPr lang="en-AU" dirty="0"/>
              <a:t>ECOFFs set at 99.9% of the estimated wild-type population, rounded up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BE558-B15C-4366-9C62-1DA207C7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00" y="2255383"/>
            <a:ext cx="5191800" cy="915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3050C1-B072-40C0-B795-B0F096ECDE39}"/>
              </a:ext>
            </a:extLst>
          </p:cNvPr>
          <p:cNvSpPr/>
          <p:nvPr/>
        </p:nvSpPr>
        <p:spPr>
          <a:xfrm>
            <a:off x="3928836" y="5998839"/>
            <a:ext cx="43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Jaspers et al., Stat in Med 2014; 33:289-303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33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4BFE-CBC5-46F3-A5E1-90C4F487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Second derivative method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F97A-DE4A-4421-A7E8-859B38F8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7474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Based on the concept that there is a type of ‘cut-off’ on a bell-shaped curve where there is a maximum change in slope</a:t>
            </a:r>
          </a:p>
          <a:p>
            <a:pPr lvl="1"/>
            <a:r>
              <a:rPr lang="en-AU" dirty="0"/>
              <a:t>the point above the mean of greatest convexity (≈1.73 SD for a Normal distribution)</a:t>
            </a:r>
          </a:p>
          <a:p>
            <a:r>
              <a:rPr lang="en-AU" dirty="0"/>
              <a:t>Uses numerical differentiation to avoid making assumptions about the underlying distribution</a:t>
            </a:r>
          </a:p>
          <a:p>
            <a:r>
              <a:rPr lang="en-AU" dirty="0"/>
              <a:t>Option in </a:t>
            </a:r>
            <a:r>
              <a:rPr lang="en-AU" dirty="0" err="1"/>
              <a:t>GraphPad</a:t>
            </a:r>
            <a:r>
              <a:rPr lang="en-AU" dirty="0"/>
              <a:t> Prism™ software, but easily done in Excel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DA81D-2602-4844-8F59-016227B59331}"/>
              </a:ext>
            </a:extLst>
          </p:cNvPr>
          <p:cNvSpPr/>
          <p:nvPr/>
        </p:nvSpPr>
        <p:spPr>
          <a:xfrm>
            <a:off x="2646722" y="5984432"/>
            <a:ext cx="689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 err="1">
                <a:solidFill>
                  <a:srgbClr val="0070C0"/>
                </a:solidFill>
              </a:rPr>
              <a:t>Meletiadis</a:t>
            </a:r>
            <a:r>
              <a:rPr lang="en-AU" dirty="0">
                <a:solidFill>
                  <a:srgbClr val="0070C0"/>
                </a:solidFill>
              </a:rPr>
              <a:t> et al., </a:t>
            </a:r>
            <a:r>
              <a:rPr lang="en-AU" dirty="0" err="1">
                <a:solidFill>
                  <a:srgbClr val="0070C0"/>
                </a:solidFill>
              </a:rPr>
              <a:t>Antimicrob</a:t>
            </a:r>
            <a:r>
              <a:rPr lang="en-AU" dirty="0">
                <a:solidFill>
                  <a:srgbClr val="0070C0"/>
                </a:solidFill>
              </a:rPr>
              <a:t> Agents </a:t>
            </a:r>
            <a:r>
              <a:rPr lang="en-AU" dirty="0" err="1">
                <a:solidFill>
                  <a:srgbClr val="0070C0"/>
                </a:solidFill>
              </a:rPr>
              <a:t>Chemother</a:t>
            </a:r>
            <a:r>
              <a:rPr lang="en-AU" dirty="0">
                <a:solidFill>
                  <a:srgbClr val="0070C0"/>
                </a:solidFill>
              </a:rPr>
              <a:t> 2017; 61(4):e02372-16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AutoShape 2" descr="Image result for normal distribution">
            <a:extLst>
              <a:ext uri="{FF2B5EF4-FFF2-40B4-BE49-F238E27FC236}">
                <a16:creationId xmlns:a16="http://schemas.microsoft.com/office/drawing/2014/main" id="{34D8DEC8-CD3D-4A28-BF33-C269D4B896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9644" y="2991752"/>
            <a:ext cx="3359426" cy="33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5E517C-2409-4223-9A31-1D8E8BB5DE3D}"/>
              </a:ext>
            </a:extLst>
          </p:cNvPr>
          <p:cNvGrpSpPr/>
          <p:nvPr/>
        </p:nvGrpSpPr>
        <p:grpSpPr>
          <a:xfrm>
            <a:off x="6246327" y="1997765"/>
            <a:ext cx="4974952" cy="2842592"/>
            <a:chOff x="5966790" y="1825625"/>
            <a:chExt cx="5534025" cy="2667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A98179-879C-4F83-A988-82CE92DD8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6790" y="1825625"/>
              <a:ext cx="5534025" cy="2667000"/>
            </a:xfrm>
            <a:prstGeom prst="rect">
              <a:avLst/>
            </a:prstGeom>
          </p:spPr>
        </p:pic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B051C5AC-E3CB-44DA-AB17-615C075AB968}"/>
                </a:ext>
              </a:extLst>
            </p:cNvPr>
            <p:cNvSpPr/>
            <p:nvPr/>
          </p:nvSpPr>
          <p:spPr>
            <a:xfrm>
              <a:off x="10108096" y="1886917"/>
              <a:ext cx="192156" cy="121257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573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4BFE-CBC5-46F3-A5E1-90C4F487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Second derivative method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F97A-DE4A-4421-A7E8-859B38F8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50636" cy="4351338"/>
          </a:xfrm>
        </p:spPr>
        <p:txBody>
          <a:bodyPr>
            <a:normAutofit/>
          </a:bodyPr>
          <a:lstStyle/>
          <a:p>
            <a:r>
              <a:rPr lang="en-AU" dirty="0"/>
              <a:t>Maximum point on graph</a:t>
            </a:r>
            <a:r>
              <a:rPr lang="en-GB" dirty="0"/>
              <a:t> indicate the </a:t>
            </a:r>
            <a:r>
              <a:rPr lang="en-GB" dirty="0" err="1"/>
              <a:t>dECOFF</a:t>
            </a:r>
            <a:endParaRPr lang="en-GB" dirty="0"/>
          </a:p>
          <a:p>
            <a:r>
              <a:rPr lang="en-AU" dirty="0"/>
              <a:t>P</a:t>
            </a:r>
            <a:r>
              <a:rPr lang="en-GB" dirty="0" err="1"/>
              <a:t>roduces</a:t>
            </a:r>
            <a:r>
              <a:rPr lang="en-GB" dirty="0"/>
              <a:t> a only single ECOFF</a:t>
            </a:r>
          </a:p>
          <a:p>
            <a:r>
              <a:rPr lang="en-AU" dirty="0"/>
              <a:t>E</a:t>
            </a:r>
            <a:r>
              <a:rPr lang="en-GB" dirty="0" err="1"/>
              <a:t>asily</a:t>
            </a:r>
            <a:r>
              <a:rPr lang="en-GB" dirty="0"/>
              <a:t> applied to data on any scale</a:t>
            </a:r>
          </a:p>
          <a:p>
            <a:r>
              <a:rPr lang="en-AU" dirty="0"/>
              <a:t>C</a:t>
            </a:r>
            <a:r>
              <a:rPr lang="en-GB" dirty="0"/>
              <a:t>an cope with some left-truncated distributions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DA81D-2602-4844-8F59-016227B59331}"/>
              </a:ext>
            </a:extLst>
          </p:cNvPr>
          <p:cNvSpPr/>
          <p:nvPr/>
        </p:nvSpPr>
        <p:spPr>
          <a:xfrm>
            <a:off x="2645153" y="6351178"/>
            <a:ext cx="689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 err="1">
                <a:solidFill>
                  <a:srgbClr val="0070C0"/>
                </a:solidFill>
              </a:rPr>
              <a:t>Meletiadis</a:t>
            </a:r>
            <a:r>
              <a:rPr lang="en-AU" dirty="0">
                <a:solidFill>
                  <a:srgbClr val="0070C0"/>
                </a:solidFill>
              </a:rPr>
              <a:t> et al., </a:t>
            </a:r>
            <a:r>
              <a:rPr lang="en-AU" dirty="0" err="1">
                <a:solidFill>
                  <a:srgbClr val="0070C0"/>
                </a:solidFill>
              </a:rPr>
              <a:t>Antimicrob</a:t>
            </a:r>
            <a:r>
              <a:rPr lang="en-AU" dirty="0">
                <a:solidFill>
                  <a:srgbClr val="0070C0"/>
                </a:solidFill>
              </a:rPr>
              <a:t> Agents </a:t>
            </a:r>
            <a:r>
              <a:rPr lang="en-AU" dirty="0" err="1">
                <a:solidFill>
                  <a:srgbClr val="0070C0"/>
                </a:solidFill>
              </a:rPr>
              <a:t>Chemother</a:t>
            </a:r>
            <a:r>
              <a:rPr lang="en-AU" dirty="0">
                <a:solidFill>
                  <a:srgbClr val="0070C0"/>
                </a:solidFill>
              </a:rPr>
              <a:t> 2017; 61(4):e02372-16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AutoShape 2" descr="Image result for normal distribution">
            <a:extLst>
              <a:ext uri="{FF2B5EF4-FFF2-40B4-BE49-F238E27FC236}">
                <a16:creationId xmlns:a16="http://schemas.microsoft.com/office/drawing/2014/main" id="{34D8DEC8-CD3D-4A28-BF33-C269D4B896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9644" y="2991752"/>
            <a:ext cx="3359426" cy="33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FBE00D-7933-4FF7-B5E7-0F20D1282DEC}"/>
              </a:ext>
            </a:extLst>
          </p:cNvPr>
          <p:cNvGrpSpPr/>
          <p:nvPr/>
        </p:nvGrpSpPr>
        <p:grpSpPr>
          <a:xfrm>
            <a:off x="5181599" y="1359517"/>
            <a:ext cx="6175516" cy="4817446"/>
            <a:chOff x="5181599" y="1359517"/>
            <a:chExt cx="6175516" cy="48174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98376B-9162-4646-A022-865A63700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599" y="1359517"/>
              <a:ext cx="6175516" cy="4817446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9D33A47F-9A52-435B-9E90-8837A5BE2AAC}"/>
                </a:ext>
              </a:extLst>
            </p:cNvPr>
            <p:cNvSpPr/>
            <p:nvPr/>
          </p:nvSpPr>
          <p:spPr>
            <a:xfrm rot="3811910">
              <a:off x="9939442" y="1706353"/>
              <a:ext cx="158715" cy="52108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08B93E50-A9AE-4F0A-9FAE-9FF82B56A5DB}"/>
                </a:ext>
              </a:extLst>
            </p:cNvPr>
            <p:cNvSpPr/>
            <p:nvPr/>
          </p:nvSpPr>
          <p:spPr>
            <a:xfrm rot="3811910">
              <a:off x="10386703" y="4141440"/>
              <a:ext cx="158715" cy="52108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62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B5A4-BBAE-485A-9684-9E01BC36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 comparison	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1A0F6D-F81E-41C6-B5BC-DDF74982C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368729"/>
              </p:ext>
            </p:extLst>
          </p:nvPr>
        </p:nvGraphicFramePr>
        <p:xfrm>
          <a:off x="838200" y="1393546"/>
          <a:ext cx="105156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74926699"/>
                    </a:ext>
                  </a:extLst>
                </a:gridCol>
                <a:gridCol w="1992421">
                  <a:extLst>
                    <a:ext uri="{9D8B030D-6E8A-4147-A177-3AD203B41FA5}">
                      <a16:colId xmlns:a16="http://schemas.microsoft.com/office/drawing/2014/main" val="4054622581"/>
                    </a:ext>
                  </a:extLst>
                </a:gridCol>
                <a:gridCol w="1487156">
                  <a:extLst>
                    <a:ext uri="{9D8B030D-6E8A-4147-A177-3AD203B41FA5}">
                      <a16:colId xmlns:a16="http://schemas.microsoft.com/office/drawing/2014/main" val="3285025643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2611462668"/>
                    </a:ext>
                  </a:extLst>
                </a:gridCol>
                <a:gridCol w="3405554">
                  <a:extLst>
                    <a:ext uri="{9D8B030D-6E8A-4147-A177-3AD203B41FA5}">
                      <a16:colId xmlns:a16="http://schemas.microsoft.com/office/drawing/2014/main" val="390312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Accessibility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Multimodal performance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Overlap performance*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Caveats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28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Visual estimation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Anyone can do 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Subjective; can’t be codified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71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95% rule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Anyone can do 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Poor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Poor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Only works with unimodal 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9702"/>
                  </a:ext>
                </a:extLst>
              </a:tr>
              <a:tr h="446252">
                <a:tc>
                  <a:txBody>
                    <a:bodyPr/>
                    <a:lstStyle/>
                    <a:p>
                      <a:r>
                        <a:rPr lang="en-AU" dirty="0"/>
                        <a:t>NRI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Software downloadable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  <a:br>
                        <a:rPr lang="en-AU" dirty="0"/>
                      </a:br>
                      <a:r>
                        <a:rPr lang="en-AU" dirty="0"/>
                        <a:t>?better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Requires dummy variables; not mid-point adjusted</a:t>
                      </a:r>
                    </a:p>
                    <a:p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Patented</a:t>
                      </a:r>
                      <a:r>
                        <a:rPr lang="en-AU" dirty="0"/>
                        <a:t>; research purposes only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768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Iterative statistical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Software downloadable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User chooses ECOFF percentage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727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Multimodal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Commercial software needed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Can’t cope with unimodal 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85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Multinomial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Not accessible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??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Sophisticated statistical skills and software needed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1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Second derivative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GraphPad</a:t>
                      </a:r>
                      <a:r>
                        <a:rPr lang="en-AU" dirty="0"/>
                        <a:t> Prism or develop your own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Poor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Single value output; no options</a:t>
                      </a:r>
                    </a:p>
                    <a:p>
                      <a:r>
                        <a:rPr lang="en-AU" dirty="0"/>
                        <a:t>Copes with some truncated 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78340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C8F354F-44E3-42F7-A24D-3B0DCE883093}"/>
              </a:ext>
            </a:extLst>
          </p:cNvPr>
          <p:cNvSpPr/>
          <p:nvPr/>
        </p:nvSpPr>
        <p:spPr>
          <a:xfrm>
            <a:off x="1789662" y="6250026"/>
            <a:ext cx="8612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/>
              <a:t>*Selecting ECOFFs when there is significant overlap depends on the desired interpretation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689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743E-D824-4387-8864-C9276E69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32C3A-9DE1-4246-A462-E9A84B9C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MICs are measured on a logarithmic scale and follow a “bell-shaped” distribution in the wild type</a:t>
            </a:r>
          </a:p>
          <a:p>
            <a:r>
              <a:rPr lang="en-AU" dirty="0"/>
              <a:t>The Log-Normal distribution model is suitable for almost all purposes</a:t>
            </a:r>
          </a:p>
          <a:p>
            <a:r>
              <a:rPr lang="en-AU" dirty="0"/>
              <a:t>The observed wild-type distribution is mixture of biological, reagent, reading and test condition variation</a:t>
            </a:r>
          </a:p>
          <a:p>
            <a:r>
              <a:rPr lang="en-AU" dirty="0"/>
              <a:t>The selection of ECOFFs ultimately depends on the intended application; or expressed differently, on whether sensitivity or specificity is prioritised!</a:t>
            </a:r>
          </a:p>
          <a:p>
            <a:r>
              <a:rPr lang="en-AU" dirty="0"/>
              <a:t>There are a variety of methods for estimating ECOFFs</a:t>
            </a:r>
          </a:p>
          <a:p>
            <a:pPr lvl="1"/>
            <a:r>
              <a:rPr lang="en-AU" dirty="0"/>
              <a:t>all are vulnerable to overlap between wild type and non-wild type</a:t>
            </a:r>
          </a:p>
          <a:p>
            <a:pPr lvl="1"/>
            <a:r>
              <a:rPr lang="en-AU" dirty="0"/>
              <a:t>they sometimes agree!</a:t>
            </a:r>
          </a:p>
          <a:p>
            <a:endParaRPr lang="en-AU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3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743E-D824-4387-8864-C9276E69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32C3A-9DE1-4246-A462-E9A84B9C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There are a variety of methods for estimating ECOFFs</a:t>
            </a:r>
          </a:p>
          <a:p>
            <a:pPr lvl="1"/>
            <a:r>
              <a:rPr lang="en-AU" dirty="0"/>
              <a:t>all are vulnerable to overlap between wild type and non-wild type</a:t>
            </a:r>
          </a:p>
          <a:p>
            <a:pPr lvl="1"/>
            <a:r>
              <a:rPr lang="en-AU" dirty="0"/>
              <a:t>choose one(s) to suit the intended application, considering each of the following criteria:</a:t>
            </a:r>
          </a:p>
          <a:p>
            <a:pPr lvl="2"/>
            <a:r>
              <a:rPr lang="en-AU" dirty="0"/>
              <a:t>accessible</a:t>
            </a:r>
          </a:p>
          <a:p>
            <a:pPr lvl="2"/>
            <a:r>
              <a:rPr lang="en-AU" dirty="0"/>
              <a:t>easy to use</a:t>
            </a:r>
          </a:p>
          <a:p>
            <a:pPr lvl="2"/>
            <a:r>
              <a:rPr lang="en-AU" dirty="0"/>
              <a:t>adjusts to the mid-points of the MIC intervals</a:t>
            </a:r>
          </a:p>
          <a:p>
            <a:pPr lvl="2"/>
            <a:r>
              <a:rPr lang="en-AU" dirty="0"/>
              <a:t>works with both unimodal and multimodal MIC distributions</a:t>
            </a:r>
          </a:p>
          <a:p>
            <a:pPr lvl="2"/>
            <a:r>
              <a:rPr lang="en-AU" dirty="0"/>
              <a:t>works with overlapping distributions, within reason</a:t>
            </a:r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06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0350-F6BF-4FF2-85AE-60881FE8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 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32D62-EF56-46CC-AEF0-84A0A31E9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(reference) MIC assay, as it is currently performed, can be taken to be a ‘robust’ measure of susceptibility, given that it is :</a:t>
            </a:r>
          </a:p>
          <a:p>
            <a:pPr lvl="1"/>
            <a:r>
              <a:rPr lang="en-AU" dirty="0"/>
              <a:t>performed using non-standardized materials (plastics, broth ingredients)</a:t>
            </a:r>
          </a:p>
          <a:p>
            <a:pPr lvl="1"/>
            <a:r>
              <a:rPr lang="en-AU" dirty="0"/>
              <a:t>on very variable species and strains</a:t>
            </a:r>
          </a:p>
          <a:p>
            <a:pPr lvl="1"/>
            <a:r>
              <a:rPr lang="en-AU" dirty="0"/>
              <a:t>under imperfectly-defined conditions (inoculum, temperature, duration)</a:t>
            </a:r>
          </a:p>
          <a:p>
            <a:pPr lvl="1"/>
            <a:r>
              <a:rPr lang="en-AU" dirty="0"/>
              <a:t>read by imperfect humans</a:t>
            </a:r>
          </a:p>
          <a:p>
            <a:r>
              <a:rPr lang="en-AU" dirty="0"/>
              <a:t>Despite its limitations, we have to learn to understand it properly and make the most of it</a:t>
            </a:r>
          </a:p>
          <a:p>
            <a:pPr lvl="1"/>
            <a:r>
              <a:rPr lang="en-AU" dirty="0"/>
              <a:t>and try to avoid truncation when generating distributions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6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0C5C-0385-47F5-8973-6BD96E9B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an MIC, mathematically speaking?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982C-B0D9-4D32-9D04-A2BB6804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77609" cy="4351338"/>
          </a:xfrm>
        </p:spPr>
        <p:txBody>
          <a:bodyPr/>
          <a:lstStyle/>
          <a:p>
            <a:r>
              <a:rPr lang="en-AU" dirty="0"/>
              <a:t>MICs are mostly measured on the two-fold dilution scale</a:t>
            </a:r>
          </a:p>
          <a:p>
            <a:r>
              <a:rPr lang="en-AU" dirty="0"/>
              <a:t>The two-fold dilution scale is an </a:t>
            </a:r>
            <a:r>
              <a:rPr lang="en-AU" u="sng" dirty="0"/>
              <a:t>interval</a:t>
            </a:r>
            <a:r>
              <a:rPr lang="en-AU" dirty="0"/>
              <a:t> scale</a:t>
            </a:r>
          </a:p>
          <a:p>
            <a:r>
              <a:rPr lang="en-AU" dirty="0"/>
              <a:t>It is a scale of ‘convenience’, allowing us to rapidly quantify the phenotype,</a:t>
            </a:r>
            <a:br>
              <a:rPr lang="en-AU" dirty="0"/>
            </a:br>
            <a:r>
              <a:rPr lang="en-AU" dirty="0"/>
              <a:t>but any other scale is possible, e.g.</a:t>
            </a:r>
          </a:p>
          <a:p>
            <a:pPr lvl="1"/>
            <a:r>
              <a:rPr lang="en-AU" dirty="0"/>
              <a:t>the scale on the Etest® strip</a:t>
            </a:r>
          </a:p>
          <a:p>
            <a:pPr lvl="1"/>
            <a:r>
              <a:rPr lang="en-AU" dirty="0"/>
              <a:t>or the ‘half-step’ scale:</a:t>
            </a:r>
            <a:br>
              <a:rPr lang="en-AU" dirty="0"/>
            </a:br>
            <a:r>
              <a:rPr lang="en-AU" dirty="0"/>
              <a:t>...0.5, 0.7 , 1 , 1.4 , 2 , 2.8…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853FD-DA5D-42F3-91AA-9EF3BBF8A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90" b="8336"/>
          <a:stretch/>
        </p:blipFill>
        <p:spPr>
          <a:xfrm>
            <a:off x="7470288" y="1690688"/>
            <a:ext cx="4166841" cy="2663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0EFC4-5309-41A9-B5CD-F5E64D156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47214" y="3017866"/>
            <a:ext cx="5170782" cy="1838500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0C5C-0385-47F5-8973-6BD96E9B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an MIC, mathematically speaking?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982C-B0D9-4D32-9D04-A2BB6804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26088" cy="4351338"/>
          </a:xfrm>
        </p:spPr>
        <p:txBody>
          <a:bodyPr/>
          <a:lstStyle/>
          <a:p>
            <a:r>
              <a:rPr lang="en-AU" dirty="0"/>
              <a:t>It is possible to measure MICs on even finer scales, but…</a:t>
            </a:r>
          </a:p>
          <a:p>
            <a:pPr lvl="1"/>
            <a:r>
              <a:rPr lang="en-AU" dirty="0"/>
              <a:t>it isn’t practical for large numbers of tests</a:t>
            </a:r>
          </a:p>
          <a:p>
            <a:pPr lvl="1"/>
            <a:r>
              <a:rPr lang="en-AU" dirty="0"/>
              <a:t>the benefits are not obvious (they are there!)</a:t>
            </a:r>
          </a:p>
          <a:p>
            <a:pPr lvl="1"/>
            <a:r>
              <a:rPr lang="en-AU" dirty="0"/>
              <a:t>it increases the risk of ‘skip’ wells</a:t>
            </a:r>
          </a:p>
          <a:p>
            <a:pPr lvl="1"/>
            <a:r>
              <a:rPr lang="en-AU" dirty="0"/>
              <a:t>there is a limit, which is bug-drug dependent</a:t>
            </a:r>
          </a:p>
          <a:p>
            <a:pPr lvl="2"/>
            <a:r>
              <a:rPr lang="en-AU" dirty="0"/>
              <a:t>e.g. </a:t>
            </a:r>
            <a:r>
              <a:rPr lang="en-AU" i="1" dirty="0" err="1"/>
              <a:t>Soothill</a:t>
            </a:r>
            <a:r>
              <a:rPr lang="en-AU" i="1" dirty="0"/>
              <a:t> et al</a:t>
            </a:r>
            <a:r>
              <a:rPr lang="en-AU" dirty="0"/>
              <a:t>., JAC 1992; 29: 137-139;</a:t>
            </a:r>
            <a:br>
              <a:rPr lang="en-AU" dirty="0"/>
            </a:br>
            <a:r>
              <a:rPr lang="en-AU" dirty="0"/>
              <a:t>colonies formed from an individual CFU in an inoculum have a </a:t>
            </a:r>
            <a:r>
              <a:rPr lang="en-AU" u="sng" dirty="0"/>
              <a:t>range</a:t>
            </a:r>
            <a:r>
              <a:rPr lang="en-AU" dirty="0"/>
              <a:t> of MICs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06FA6-D53A-4566-B6DA-91EFFD207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60" y="1580793"/>
            <a:ext cx="4442165" cy="3696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0CF31-F572-4FC0-B6F8-9A7BE22AB827}"/>
              </a:ext>
            </a:extLst>
          </p:cNvPr>
          <p:cNvSpPr txBox="1"/>
          <p:nvPr/>
        </p:nvSpPr>
        <p:spPr>
          <a:xfrm>
            <a:off x="7295322" y="5258255"/>
            <a:ext cx="453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rgbClr val="0070C0"/>
                </a:solidFill>
              </a:rPr>
              <a:t>Agar dilution, </a:t>
            </a:r>
            <a:r>
              <a:rPr lang="en-AU" sz="1400" b="1" i="1" dirty="0">
                <a:solidFill>
                  <a:srgbClr val="0070C0"/>
                </a:solidFill>
              </a:rPr>
              <a:t>P. aeruginosa</a:t>
            </a:r>
            <a:r>
              <a:rPr lang="en-AU" sz="1400" b="1" dirty="0">
                <a:solidFill>
                  <a:srgbClr val="0070C0"/>
                </a:solidFill>
              </a:rPr>
              <a:t>, gentamicin, arithmetic scale</a:t>
            </a:r>
          </a:p>
          <a:p>
            <a:r>
              <a:rPr lang="en-AU" sz="1400" b="1" dirty="0">
                <a:solidFill>
                  <a:srgbClr val="0070C0"/>
                </a:solidFill>
              </a:rPr>
              <a:t>of dilutions, ~20 CFU per drop.</a:t>
            </a:r>
            <a:endParaRPr lang="en-GB" sz="1400" b="1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5DFABB-6632-4434-A943-F327610CD7A3}"/>
              </a:ext>
            </a:extLst>
          </p:cNvPr>
          <p:cNvCxnSpPr>
            <a:cxnSpLocks/>
          </p:cNvCxnSpPr>
          <p:nvPr/>
        </p:nvCxnSpPr>
        <p:spPr>
          <a:xfrm>
            <a:off x="9084365" y="1825625"/>
            <a:ext cx="0" cy="262710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FD9163-CF01-4779-9064-3BDF0B616DBC}"/>
              </a:ext>
            </a:extLst>
          </p:cNvPr>
          <p:cNvCxnSpPr>
            <a:cxnSpLocks/>
          </p:cNvCxnSpPr>
          <p:nvPr/>
        </p:nvCxnSpPr>
        <p:spPr>
          <a:xfrm>
            <a:off x="9968948" y="1825625"/>
            <a:ext cx="0" cy="262710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5E615C-4B46-4FD7-8DCA-A8BFC5E13C0B}"/>
              </a:ext>
            </a:extLst>
          </p:cNvPr>
          <p:cNvCxnSpPr/>
          <p:nvPr/>
        </p:nvCxnSpPr>
        <p:spPr>
          <a:xfrm>
            <a:off x="9084365" y="1948541"/>
            <a:ext cx="884583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674E70-8817-4C7B-8B83-4F3852BEEE71}"/>
              </a:ext>
            </a:extLst>
          </p:cNvPr>
          <p:cNvSpPr txBox="1"/>
          <p:nvPr/>
        </p:nvSpPr>
        <p:spPr>
          <a:xfrm>
            <a:off x="8965094" y="1391478"/>
            <a:ext cx="1113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rgbClr val="FF0000"/>
                </a:solidFill>
              </a:rPr>
              <a:t>~0.25 – 0.45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6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0C5C-0385-47F5-8973-6BD96E9B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an MIC?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982C-B0D9-4D32-9D04-A2BB6804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103"/>
            <a:ext cx="10515600" cy="3387633"/>
          </a:xfrm>
        </p:spPr>
        <p:txBody>
          <a:bodyPr>
            <a:normAutofit/>
          </a:bodyPr>
          <a:lstStyle/>
          <a:p>
            <a:r>
              <a:rPr lang="en-AU" dirty="0"/>
              <a:t>Less obviously, the </a:t>
            </a:r>
            <a:r>
              <a:rPr lang="en-AU" b="1" u="sng" dirty="0"/>
              <a:t>MIC values</a:t>
            </a:r>
            <a:r>
              <a:rPr lang="en-AU" dirty="0"/>
              <a:t> that we normally assign are actually</a:t>
            </a:r>
            <a:br>
              <a:rPr lang="en-AU" dirty="0"/>
            </a:br>
            <a:r>
              <a:rPr lang="en-AU" dirty="0"/>
              <a:t>at the </a:t>
            </a:r>
            <a:r>
              <a:rPr lang="en-AU" b="1" u="sng" dirty="0"/>
              <a:t>upper end of the interval</a:t>
            </a:r>
          </a:p>
          <a:p>
            <a:pPr lvl="1"/>
            <a:r>
              <a:rPr lang="en-AU" dirty="0"/>
              <a:t>that’s because, for instance, a strain that grows up to a concentration of </a:t>
            </a:r>
            <a:br>
              <a:rPr lang="en-AU" dirty="0"/>
            </a:br>
            <a:r>
              <a:rPr lang="en-AU" dirty="0"/>
              <a:t>1.5 mg/L, but not higher, will grow at 1 mg/L but not at 2 mg/L, and it’s MIC will be recorded as 2 mg/L (not as 1.6 mg/L say) in our two-fold dilution series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0C5C-0385-47F5-8973-6BD96E9B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an MIC?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982C-B0D9-4D32-9D04-A2BB6804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704"/>
            <a:ext cx="10515600" cy="971090"/>
          </a:xfrm>
        </p:spPr>
        <p:txBody>
          <a:bodyPr/>
          <a:lstStyle/>
          <a:p>
            <a:r>
              <a:rPr lang="en-AU" dirty="0"/>
              <a:t>The way the data are usually presented…</a:t>
            </a:r>
            <a:endParaRPr lang="en-AU" b="1" u="sng" dirty="0"/>
          </a:p>
          <a:p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CC361B-0616-46E9-AF18-C083FC85D2B1}"/>
              </a:ext>
            </a:extLst>
          </p:cNvPr>
          <p:cNvGrpSpPr/>
          <p:nvPr/>
        </p:nvGrpSpPr>
        <p:grpSpPr>
          <a:xfrm>
            <a:off x="2761199" y="1953139"/>
            <a:ext cx="6669602" cy="4399326"/>
            <a:chOff x="2761199" y="2294794"/>
            <a:chExt cx="6669602" cy="43993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70260D-21DE-40A0-8325-E601AA263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1199" y="2294794"/>
              <a:ext cx="6669602" cy="424318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EF59F52-015E-4AFB-A529-2110DE5B0DBD}"/>
                </a:ext>
              </a:extLst>
            </p:cNvPr>
            <p:cNvGrpSpPr/>
            <p:nvPr/>
          </p:nvGrpSpPr>
          <p:grpSpPr>
            <a:xfrm>
              <a:off x="3361507" y="6047789"/>
              <a:ext cx="6069293" cy="646331"/>
              <a:chOff x="3361508" y="6169709"/>
              <a:chExt cx="6069293" cy="64633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D54D40-8BBC-4A66-9D3B-0721794615AD}"/>
                  </a:ext>
                </a:extLst>
              </p:cNvPr>
              <p:cNvSpPr txBox="1"/>
              <p:nvPr/>
            </p:nvSpPr>
            <p:spPr>
              <a:xfrm>
                <a:off x="3361508" y="6169709"/>
                <a:ext cx="606929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      |             |               |               |              |              |              |</a:t>
                </a:r>
              </a:p>
              <a:p>
                <a:r>
                  <a:rPr lang="en-AU" dirty="0"/>
                  <a:t>  ≤ 0.25       0.5             1               2             4              8            ≥16</a:t>
                </a:r>
                <a:endParaRPr lang="en-GB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53A95D4-086C-49F2-9019-89E6B1040DC3}"/>
                  </a:ext>
                </a:extLst>
              </p:cNvPr>
              <p:cNvCxnSpPr/>
              <p:nvPr/>
            </p:nvCxnSpPr>
            <p:spPr>
              <a:xfrm>
                <a:off x="3361508" y="6261463"/>
                <a:ext cx="606929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18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0C5C-0385-47F5-8973-6BD96E9B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an MIC?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982C-B0D9-4D32-9D04-A2BB6804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704"/>
            <a:ext cx="10515600" cy="971090"/>
          </a:xfrm>
        </p:spPr>
        <p:txBody>
          <a:bodyPr/>
          <a:lstStyle/>
          <a:p>
            <a:r>
              <a:rPr lang="en-AU" dirty="0"/>
              <a:t>The correct way to present the data…</a:t>
            </a:r>
            <a:endParaRPr lang="en-AU" b="1" u="sng" dirty="0"/>
          </a:p>
          <a:p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D66647-5E25-45DB-B828-C2D79BA1717F}"/>
              </a:ext>
            </a:extLst>
          </p:cNvPr>
          <p:cNvGrpSpPr/>
          <p:nvPr/>
        </p:nvGrpSpPr>
        <p:grpSpPr>
          <a:xfrm>
            <a:off x="2761199" y="1939071"/>
            <a:ext cx="7078914" cy="4399326"/>
            <a:chOff x="2761199" y="2294794"/>
            <a:chExt cx="7078914" cy="43993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70260D-21DE-40A0-8325-E601AA263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1199" y="2294794"/>
              <a:ext cx="6669602" cy="4243184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6BC53F-7912-41FF-B8E8-DF6194B98851}"/>
                </a:ext>
              </a:extLst>
            </p:cNvPr>
            <p:cNvGrpSpPr/>
            <p:nvPr/>
          </p:nvGrpSpPr>
          <p:grpSpPr>
            <a:xfrm>
              <a:off x="3361505" y="6047789"/>
              <a:ext cx="6478608" cy="646331"/>
              <a:chOff x="3361505" y="6047789"/>
              <a:chExt cx="6478608" cy="64633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D54D40-8BBC-4A66-9D3B-0721794615AD}"/>
                  </a:ext>
                </a:extLst>
              </p:cNvPr>
              <p:cNvSpPr txBox="1"/>
              <p:nvPr/>
            </p:nvSpPr>
            <p:spPr>
              <a:xfrm>
                <a:off x="3361508" y="6047789"/>
                <a:ext cx="647860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              |             |               |               |              |              |               |</a:t>
                </a:r>
              </a:p>
              <a:p>
                <a:r>
                  <a:rPr lang="en-AU" dirty="0"/>
                  <a:t>         ≤ 0.25       0.5             1               2             4              8            ≥16</a:t>
                </a:r>
                <a:endParaRPr lang="en-GB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53A95D4-086C-49F2-9019-89E6B1040DC3}"/>
                  </a:ext>
                </a:extLst>
              </p:cNvPr>
              <p:cNvCxnSpPr/>
              <p:nvPr/>
            </p:nvCxnSpPr>
            <p:spPr>
              <a:xfrm>
                <a:off x="3361505" y="6139543"/>
                <a:ext cx="606929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C05D-E6BE-44A5-9453-D10245DA68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1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13402</TotalTime>
  <Words>2033</Words>
  <Application>Microsoft Office PowerPoint</Application>
  <PresentationFormat>Widescreen</PresentationFormat>
  <Paragraphs>344</Paragraphs>
  <Slides>47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Arial Narrow</vt:lpstr>
      <vt:lpstr>Calibri</vt:lpstr>
      <vt:lpstr>Calibri Light</vt:lpstr>
      <vt:lpstr>Office Theme</vt:lpstr>
      <vt:lpstr>The Mathematical and Scientific Basis for Developing and Setting Epidemiological Cut-offs (ECOFFs)</vt:lpstr>
      <vt:lpstr>Topics: Questions I will try to answer</vt:lpstr>
      <vt:lpstr>Topics: Answers in brief…</vt:lpstr>
      <vt:lpstr>Topics: Answers in brief…</vt:lpstr>
      <vt:lpstr>What is an MIC, mathematically speaking?</vt:lpstr>
      <vt:lpstr>What is an MIC, mathematically speaking?</vt:lpstr>
      <vt:lpstr>What is an MIC?</vt:lpstr>
      <vt:lpstr>What is an MIC?</vt:lpstr>
      <vt:lpstr>What is an MIC?</vt:lpstr>
      <vt:lpstr>What is an MIC?</vt:lpstr>
      <vt:lpstr>Why the two-fold dilution scale?</vt:lpstr>
      <vt:lpstr>How are wild-type MICs distributed?</vt:lpstr>
      <vt:lpstr>How are wild-type MICs distributed?</vt:lpstr>
      <vt:lpstr>How are wild-type MICs distributed?</vt:lpstr>
      <vt:lpstr>Why are wild-type MICs distributed that way?</vt:lpstr>
      <vt:lpstr>Why are wild-type MICs distributed that way?</vt:lpstr>
      <vt:lpstr>What is the intended objective of ECOFFs?</vt:lpstr>
      <vt:lpstr>How well does the ECOFF separate wild type from the non-wild type?</vt:lpstr>
      <vt:lpstr>How well does the ECOFF separate wild type from the non-wild type?</vt:lpstr>
      <vt:lpstr>How well does the ECOFF separate wild type from the non-wild type?</vt:lpstr>
      <vt:lpstr>How well does the ECOFF separate wild type from the non-wild type?</vt:lpstr>
      <vt:lpstr>How well does the ECOFF separate wild type from the non-wild type?</vt:lpstr>
      <vt:lpstr>How well does the ECOFF separate wild type from the non-wild type?</vt:lpstr>
      <vt:lpstr>What method should we use for ECOFF estimation?</vt:lpstr>
      <vt:lpstr>Visual estimation method</vt:lpstr>
      <vt:lpstr>The 95% Rule</vt:lpstr>
      <vt:lpstr>Normalized Resistance Interpretation</vt:lpstr>
      <vt:lpstr>Normalized Resistance Interpretation</vt:lpstr>
      <vt:lpstr>Normalized Resistance Interpretation</vt:lpstr>
      <vt:lpstr>Normalized Resistance Interpretation</vt:lpstr>
      <vt:lpstr>Iterative Statistical Method</vt:lpstr>
      <vt:lpstr>Iterative Statistical Method</vt:lpstr>
      <vt:lpstr>ECOFFinder – raw data entry</vt:lpstr>
      <vt:lpstr>ECOFFinder – preparing the analysis</vt:lpstr>
      <vt:lpstr>ECOFFinder – running the analysis</vt:lpstr>
      <vt:lpstr>ECOFFinder – reviewing the results</vt:lpstr>
      <vt:lpstr>Iterative Statistical Method - MicDat</vt:lpstr>
      <vt:lpstr>Multimodal Method</vt:lpstr>
      <vt:lpstr>Multimodal Method</vt:lpstr>
      <vt:lpstr>Multinomial method</vt:lpstr>
      <vt:lpstr>Multinomial method</vt:lpstr>
      <vt:lpstr>Second derivative method</vt:lpstr>
      <vt:lpstr>Second derivative method</vt:lpstr>
      <vt:lpstr>Method comparison </vt:lpstr>
      <vt:lpstr>Conclusions 1</vt:lpstr>
      <vt:lpstr>Conclusions 2</vt:lpstr>
      <vt:lpstr>Conclusions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Mathematical and Scientific Basis for Developing and Setting Epidemiological Cut-offs (ECOFFs)</dc:title>
  <dc:creator>John Turnidge</dc:creator>
  <cp:lastModifiedBy>Marcy Hackenbrack</cp:lastModifiedBy>
  <cp:revision>84</cp:revision>
  <dcterms:created xsi:type="dcterms:W3CDTF">2017-12-23T07:08:54Z</dcterms:created>
  <dcterms:modified xsi:type="dcterms:W3CDTF">2018-01-27T21:00:24Z</dcterms:modified>
</cp:coreProperties>
</file>