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65" r:id="rId4"/>
    <p:sldId id="266" r:id="rId5"/>
    <p:sldId id="260" r:id="rId6"/>
    <p:sldId id="258" r:id="rId7"/>
    <p:sldId id="259" r:id="rId8"/>
    <p:sldId id="262" r:id="rId9"/>
    <p:sldId id="261" r:id="rId10"/>
    <p:sldId id="268" r:id="rId11"/>
    <p:sldId id="263" r:id="rId12"/>
    <p:sldId id="267" r:id="rId13"/>
    <p:sldId id="269" r:id="rId14"/>
    <p:sldId id="271" r:id="rId15"/>
    <p:sldId id="270" r:id="rId16"/>
    <p:sldId id="26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690"/>
  </p:normalViewPr>
  <p:slideViewPr>
    <p:cSldViewPr snapToGrid="0" snapToObjects="1">
      <p:cViewPr varScale="1">
        <p:scale>
          <a:sx n="85" d="100"/>
          <a:sy n="85" d="100"/>
        </p:scale>
        <p:origin x="744" y="9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B7FE12-4FA9-DF4D-BAE9-CA5228B31E80}" type="datetimeFigureOut">
              <a:rPr lang="en-US" smtClean="0"/>
              <a:t>1/27/2018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F0C2DD-38B3-C34A-A7C2-B157EC813561}" type="slidenum">
              <a:rPr lang="en-US" smtClean="0"/>
              <a:t>‹#›</a:t>
            </a:fld>
            <a:endParaRPr lang="en-US" dirty="0"/>
          </a:p>
        </p:txBody>
      </p:sp>
    </p:spTree>
    <p:extLst>
      <p:ext uri="{BB962C8B-B14F-4D97-AF65-F5344CB8AC3E}">
        <p14:creationId xmlns:p14="http://schemas.microsoft.com/office/powerpoint/2010/main" val="1193847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1EAC652-A114-614C-B8F6-B578BB477211}" type="datetimeFigureOut">
              <a:rPr lang="en-US" smtClean="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4D683E-98D8-734B-A273-E47B740C92DE}" type="slidenum">
              <a:rPr lang="en-US" smtClean="0"/>
              <a:t>‹#›</a:t>
            </a:fld>
            <a:endParaRPr lang="en-US" dirty="0"/>
          </a:p>
        </p:txBody>
      </p:sp>
    </p:spTree>
    <p:extLst>
      <p:ext uri="{BB962C8B-B14F-4D97-AF65-F5344CB8AC3E}">
        <p14:creationId xmlns:p14="http://schemas.microsoft.com/office/powerpoint/2010/main" val="1664226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EAC652-A114-614C-B8F6-B578BB477211}" type="datetimeFigureOut">
              <a:rPr lang="en-US" smtClean="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4D683E-98D8-734B-A273-E47B740C92DE}" type="slidenum">
              <a:rPr lang="en-US" smtClean="0"/>
              <a:t>‹#›</a:t>
            </a:fld>
            <a:endParaRPr lang="en-US" dirty="0"/>
          </a:p>
        </p:txBody>
      </p:sp>
    </p:spTree>
    <p:extLst>
      <p:ext uri="{BB962C8B-B14F-4D97-AF65-F5344CB8AC3E}">
        <p14:creationId xmlns:p14="http://schemas.microsoft.com/office/powerpoint/2010/main" val="1820809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EAC652-A114-614C-B8F6-B578BB477211}" type="datetimeFigureOut">
              <a:rPr lang="en-US" smtClean="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4D683E-98D8-734B-A273-E47B740C92DE}" type="slidenum">
              <a:rPr lang="en-US" smtClean="0"/>
              <a:t>‹#›</a:t>
            </a:fld>
            <a:endParaRPr lang="en-US" dirty="0"/>
          </a:p>
        </p:txBody>
      </p:sp>
    </p:spTree>
    <p:extLst>
      <p:ext uri="{BB962C8B-B14F-4D97-AF65-F5344CB8AC3E}">
        <p14:creationId xmlns:p14="http://schemas.microsoft.com/office/powerpoint/2010/main" val="708238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EAC652-A114-614C-B8F6-B578BB477211}" type="datetimeFigureOut">
              <a:rPr lang="en-US" smtClean="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4D683E-98D8-734B-A273-E47B740C92DE}" type="slidenum">
              <a:rPr lang="en-US" smtClean="0"/>
              <a:t>‹#›</a:t>
            </a:fld>
            <a:endParaRPr lang="en-US" dirty="0"/>
          </a:p>
        </p:txBody>
      </p:sp>
    </p:spTree>
    <p:extLst>
      <p:ext uri="{BB962C8B-B14F-4D97-AF65-F5344CB8AC3E}">
        <p14:creationId xmlns:p14="http://schemas.microsoft.com/office/powerpoint/2010/main" val="1819649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EAC652-A114-614C-B8F6-B578BB477211}" type="datetimeFigureOut">
              <a:rPr lang="en-US" smtClean="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4D683E-98D8-734B-A273-E47B740C92DE}" type="slidenum">
              <a:rPr lang="en-US" smtClean="0"/>
              <a:t>‹#›</a:t>
            </a:fld>
            <a:endParaRPr lang="en-US" dirty="0"/>
          </a:p>
        </p:txBody>
      </p:sp>
    </p:spTree>
    <p:extLst>
      <p:ext uri="{BB962C8B-B14F-4D97-AF65-F5344CB8AC3E}">
        <p14:creationId xmlns:p14="http://schemas.microsoft.com/office/powerpoint/2010/main" val="529336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EAC652-A114-614C-B8F6-B578BB477211}" type="datetimeFigureOut">
              <a:rPr lang="en-US" smtClean="0"/>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4D683E-98D8-734B-A273-E47B740C92DE}" type="slidenum">
              <a:rPr lang="en-US" smtClean="0"/>
              <a:t>‹#›</a:t>
            </a:fld>
            <a:endParaRPr lang="en-US" dirty="0"/>
          </a:p>
        </p:txBody>
      </p:sp>
    </p:spTree>
    <p:extLst>
      <p:ext uri="{BB962C8B-B14F-4D97-AF65-F5344CB8AC3E}">
        <p14:creationId xmlns:p14="http://schemas.microsoft.com/office/powerpoint/2010/main" val="1676415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EAC652-A114-614C-B8F6-B578BB477211}" type="datetimeFigureOut">
              <a:rPr lang="en-US" smtClean="0"/>
              <a:t>1/27/2018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4D683E-98D8-734B-A273-E47B740C92DE}" type="slidenum">
              <a:rPr lang="en-US" smtClean="0"/>
              <a:t>‹#›</a:t>
            </a:fld>
            <a:endParaRPr lang="en-US" dirty="0"/>
          </a:p>
        </p:txBody>
      </p:sp>
    </p:spTree>
    <p:extLst>
      <p:ext uri="{BB962C8B-B14F-4D97-AF65-F5344CB8AC3E}">
        <p14:creationId xmlns:p14="http://schemas.microsoft.com/office/powerpoint/2010/main" val="531473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EAC652-A114-614C-B8F6-B578BB477211}" type="datetimeFigureOut">
              <a:rPr lang="en-US" smtClean="0"/>
              <a:t>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4D683E-98D8-734B-A273-E47B740C92DE}" type="slidenum">
              <a:rPr lang="en-US" smtClean="0"/>
              <a:t>‹#›</a:t>
            </a:fld>
            <a:endParaRPr lang="en-US" dirty="0"/>
          </a:p>
        </p:txBody>
      </p:sp>
    </p:spTree>
    <p:extLst>
      <p:ext uri="{BB962C8B-B14F-4D97-AF65-F5344CB8AC3E}">
        <p14:creationId xmlns:p14="http://schemas.microsoft.com/office/powerpoint/2010/main" val="108780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AC652-A114-614C-B8F6-B578BB477211}" type="datetimeFigureOut">
              <a:rPr lang="en-US" smtClean="0"/>
              <a:t>1/27/2018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4D683E-98D8-734B-A273-E47B740C92DE}" type="slidenum">
              <a:rPr lang="en-US" smtClean="0"/>
              <a:t>‹#›</a:t>
            </a:fld>
            <a:endParaRPr lang="en-US" dirty="0"/>
          </a:p>
        </p:txBody>
      </p:sp>
    </p:spTree>
    <p:extLst>
      <p:ext uri="{BB962C8B-B14F-4D97-AF65-F5344CB8AC3E}">
        <p14:creationId xmlns:p14="http://schemas.microsoft.com/office/powerpoint/2010/main" val="1177591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EAC652-A114-614C-B8F6-B578BB477211}" type="datetimeFigureOut">
              <a:rPr lang="en-US" smtClean="0"/>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4D683E-98D8-734B-A273-E47B740C92DE}" type="slidenum">
              <a:rPr lang="en-US" smtClean="0"/>
              <a:t>‹#›</a:t>
            </a:fld>
            <a:endParaRPr lang="en-US" dirty="0"/>
          </a:p>
        </p:txBody>
      </p:sp>
    </p:spTree>
    <p:extLst>
      <p:ext uri="{BB962C8B-B14F-4D97-AF65-F5344CB8AC3E}">
        <p14:creationId xmlns:p14="http://schemas.microsoft.com/office/powerpoint/2010/main" val="566780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EAC652-A114-614C-B8F6-B578BB477211}" type="datetimeFigureOut">
              <a:rPr lang="en-US" smtClean="0"/>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4D683E-98D8-734B-A273-E47B740C92DE}" type="slidenum">
              <a:rPr lang="en-US" smtClean="0"/>
              <a:t>‹#›</a:t>
            </a:fld>
            <a:endParaRPr lang="en-US" dirty="0"/>
          </a:p>
        </p:txBody>
      </p:sp>
    </p:spTree>
    <p:extLst>
      <p:ext uri="{BB962C8B-B14F-4D97-AF65-F5344CB8AC3E}">
        <p14:creationId xmlns:p14="http://schemas.microsoft.com/office/powerpoint/2010/main" val="1794426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AC652-A114-614C-B8F6-B578BB477211}" type="datetimeFigureOut">
              <a:rPr lang="en-US" smtClean="0"/>
              <a:t>1/27/2018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D683E-98D8-734B-A273-E47B740C92DE}" type="slidenum">
              <a:rPr lang="en-US" smtClean="0"/>
              <a:t>‹#›</a:t>
            </a:fld>
            <a:endParaRPr lang="en-US" dirty="0"/>
          </a:p>
        </p:txBody>
      </p:sp>
    </p:spTree>
    <p:extLst>
      <p:ext uri="{BB962C8B-B14F-4D97-AF65-F5344CB8AC3E}">
        <p14:creationId xmlns:p14="http://schemas.microsoft.com/office/powerpoint/2010/main" val="1871337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AST SC’s Perspective on the Development and Use of ECVs</a:t>
            </a:r>
          </a:p>
        </p:txBody>
      </p:sp>
      <p:sp>
        <p:nvSpPr>
          <p:cNvPr id="3" name="Subtitle 2"/>
          <p:cNvSpPr>
            <a:spLocks noGrp="1"/>
          </p:cNvSpPr>
          <p:nvPr>
            <p:ph type="subTitle" idx="1"/>
          </p:nvPr>
        </p:nvSpPr>
        <p:spPr/>
        <p:txBody>
          <a:bodyPr>
            <a:normAutofit/>
          </a:bodyPr>
          <a:lstStyle/>
          <a:p>
            <a:endParaRPr lang="en-US" dirty="0"/>
          </a:p>
          <a:p>
            <a:r>
              <a:rPr lang="en-US" dirty="0"/>
              <a:t>Matthew A. Wikler, MD, MBA, FIDSA </a:t>
            </a:r>
          </a:p>
          <a:p>
            <a:r>
              <a:rPr lang="en-US" dirty="0"/>
              <a:t>Principal, Infectious Diseases Technology Development Consulting</a:t>
            </a:r>
          </a:p>
          <a:p>
            <a:endParaRPr lang="en-US" dirty="0"/>
          </a:p>
        </p:txBody>
      </p:sp>
    </p:spTree>
    <p:extLst>
      <p:ext uri="{BB962C8B-B14F-4D97-AF65-F5344CB8AC3E}">
        <p14:creationId xmlns:p14="http://schemas.microsoft.com/office/powerpoint/2010/main" val="2001828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2342"/>
          </a:xfrm>
        </p:spPr>
        <p:txBody>
          <a:bodyPr>
            <a:normAutofit fontScale="90000"/>
          </a:bodyPr>
          <a:lstStyle/>
          <a:p>
            <a:r>
              <a:rPr lang="en-US" dirty="0"/>
              <a:t>What’s Old is New Again </a:t>
            </a:r>
            <a:r>
              <a:rPr lang="mr-IN" dirty="0"/>
              <a:t>–</a:t>
            </a:r>
            <a:r>
              <a:rPr lang="en-US" dirty="0"/>
              <a:t> Not Really</a:t>
            </a:r>
          </a:p>
        </p:txBody>
      </p:sp>
      <p:sp>
        <p:nvSpPr>
          <p:cNvPr id="3" name="Content Placeholder 2"/>
          <p:cNvSpPr>
            <a:spLocks noGrp="1"/>
          </p:cNvSpPr>
          <p:nvPr>
            <p:ph idx="1"/>
          </p:nvPr>
        </p:nvSpPr>
        <p:spPr>
          <a:xfrm>
            <a:off x="838200" y="1083733"/>
            <a:ext cx="10515600" cy="5093230"/>
          </a:xfrm>
        </p:spPr>
        <p:txBody>
          <a:bodyPr/>
          <a:lstStyle/>
          <a:p>
            <a:r>
              <a:rPr lang="en-US" dirty="0"/>
              <a:t>ECVs Once Were “The Breakpoints”</a:t>
            </a:r>
          </a:p>
          <a:p>
            <a:pPr lvl="1"/>
            <a:r>
              <a:rPr lang="en-US" dirty="0"/>
              <a:t>In Early Years Of My Involvement (1980s) With CLSI I Realized That This Made Little Sense SO, I BECAME THE SQUEAKY WHEEL.</a:t>
            </a:r>
          </a:p>
          <a:p>
            <a:pPr lvl="2"/>
            <a:r>
              <a:rPr lang="en-US" dirty="0"/>
              <a:t>Jim Jorgensen Allowed The Squeaky Wheel To Become Part Of The Process</a:t>
            </a:r>
          </a:p>
        </p:txBody>
      </p:sp>
      <p:sp>
        <p:nvSpPr>
          <p:cNvPr id="6" name="Rectangle 5"/>
          <p:cNvSpPr/>
          <p:nvPr/>
        </p:nvSpPr>
        <p:spPr>
          <a:xfrm>
            <a:off x="1439333" y="2997198"/>
            <a:ext cx="9059334" cy="2252137"/>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1">
                    <a:lumMod val="75000"/>
                  </a:schemeClr>
                </a:solidFill>
              </a:rPr>
              <a:t>ULTIMATELY</a:t>
            </a:r>
          </a:p>
          <a:p>
            <a:pPr algn="ctr"/>
            <a:endParaRPr lang="en-US" sz="3200" b="1" dirty="0">
              <a:solidFill>
                <a:schemeClr val="accent1">
                  <a:lumMod val="75000"/>
                </a:schemeClr>
              </a:solidFill>
            </a:endParaRPr>
          </a:p>
          <a:p>
            <a:pPr algn="ctr"/>
            <a:r>
              <a:rPr lang="en-US" sz="3200" b="1" dirty="0">
                <a:solidFill>
                  <a:schemeClr val="accent1">
                    <a:lumMod val="75000"/>
                  </a:schemeClr>
                </a:solidFill>
              </a:rPr>
              <a:t>LEAD TO DEVELOPMENT OF M23 DOCUMENT</a:t>
            </a:r>
          </a:p>
        </p:txBody>
      </p:sp>
    </p:spTree>
    <p:extLst>
      <p:ext uri="{BB962C8B-B14F-4D97-AF65-F5344CB8AC3E}">
        <p14:creationId xmlns:p14="http://schemas.microsoft.com/office/powerpoint/2010/main" val="117239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Subcommittee on Antimicrobial Susceptibility Testing Mission Statement </a:t>
            </a:r>
            <a:endParaRPr lang="en-US" dirty="0"/>
          </a:p>
        </p:txBody>
      </p:sp>
      <p:sp>
        <p:nvSpPr>
          <p:cNvPr id="3" name="Content Placeholder 2"/>
          <p:cNvSpPr>
            <a:spLocks noGrp="1"/>
          </p:cNvSpPr>
          <p:nvPr>
            <p:ph idx="1"/>
          </p:nvPr>
        </p:nvSpPr>
        <p:spPr/>
        <p:txBody>
          <a:bodyPr/>
          <a:lstStyle/>
          <a:p>
            <a:pPr marL="0" indent="0">
              <a:lnSpc>
                <a:spcPct val="100000"/>
              </a:lnSpc>
              <a:spcBef>
                <a:spcPts val="0"/>
              </a:spcBef>
              <a:buNone/>
            </a:pPr>
            <a:r>
              <a:rPr lang="en-US" b="1" dirty="0"/>
              <a:t>The ultimate purpose of the subcommittee’s mission is to provide useful information to enable laboratories to assist the clinician in the selection of appropriate antimicrobial therapy for patient care. </a:t>
            </a:r>
            <a:r>
              <a:rPr lang="en-US" dirty="0"/>
              <a:t>The standards and guidelines are meant to be comprehensive and to include all antimicrobial agents for which the data meet established CLSI guidelines. The values that guide this mission are quality, accuracy, fairness, timeliness, teamwork, consensus, and trust. </a:t>
            </a:r>
            <a:endParaRPr lang="en-US" dirty="0">
              <a:effectLst/>
            </a:endParaRP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131570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2342"/>
          </a:xfrm>
        </p:spPr>
        <p:txBody>
          <a:bodyPr>
            <a:normAutofit fontScale="90000"/>
          </a:bodyPr>
          <a:lstStyle/>
          <a:p>
            <a:r>
              <a:rPr lang="en-US" dirty="0"/>
              <a:t>Problems with ECVs Being “The Breakpoint”</a:t>
            </a:r>
          </a:p>
        </p:txBody>
      </p:sp>
      <p:sp>
        <p:nvSpPr>
          <p:cNvPr id="3" name="Content Placeholder 2"/>
          <p:cNvSpPr>
            <a:spLocks noGrp="1"/>
          </p:cNvSpPr>
          <p:nvPr>
            <p:ph idx="1"/>
          </p:nvPr>
        </p:nvSpPr>
        <p:spPr>
          <a:xfrm>
            <a:off x="838200" y="1083733"/>
            <a:ext cx="10515600" cy="5093230"/>
          </a:xfrm>
        </p:spPr>
        <p:txBody>
          <a:bodyPr/>
          <a:lstStyle/>
          <a:p>
            <a:r>
              <a:rPr lang="en-US" dirty="0"/>
              <a:t>Does Not Account For PK/PD Or Clinical Response Correlations</a:t>
            </a:r>
          </a:p>
          <a:p>
            <a:pPr lvl="1"/>
            <a:r>
              <a:rPr lang="en-US" dirty="0"/>
              <a:t>Just Because An Isolate Is “Wild Type”, Therefore Has No Known Resistance Mechanism To The Antimicrobial, Does NOT Mean That Concentrations Are Adequate Or That PD Targets Are Met</a:t>
            </a:r>
          </a:p>
          <a:p>
            <a:pPr lvl="2"/>
            <a:r>
              <a:rPr lang="en-US" dirty="0"/>
              <a:t>May Not Be Able To Administer Adequate Doses Due To Toxicity (Colistin)</a:t>
            </a:r>
          </a:p>
          <a:p>
            <a:pPr lvl="1"/>
            <a:r>
              <a:rPr lang="en-US" dirty="0"/>
              <a:t>Conversely, Just Because An Isolate Is Not “Wild Type”, And Has A Known Resistance Mechanism, Does NOT Mean That The PD Targets Are Not Met</a:t>
            </a:r>
          </a:p>
          <a:p>
            <a:pPr lvl="2"/>
            <a:r>
              <a:rPr lang="en-US" dirty="0"/>
              <a:t>For Some Cephalosporins Animal Studies Demonstrate That PD Targets Are Met For Some Organisms With Relevant Resistance Mechanisms</a:t>
            </a:r>
          </a:p>
        </p:txBody>
      </p:sp>
      <p:sp>
        <p:nvSpPr>
          <p:cNvPr id="4" name="Rectangle 3"/>
          <p:cNvSpPr/>
          <p:nvPr/>
        </p:nvSpPr>
        <p:spPr>
          <a:xfrm>
            <a:off x="1439333" y="4436531"/>
            <a:ext cx="9059334" cy="1926698"/>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lumMod val="75000"/>
                  </a:schemeClr>
                </a:solidFill>
              </a:rPr>
              <a:t>Therefore</a:t>
            </a:r>
          </a:p>
          <a:p>
            <a:pPr algn="ctr"/>
            <a:r>
              <a:rPr lang="en-US" b="1" dirty="0">
                <a:solidFill>
                  <a:schemeClr val="accent1">
                    <a:lumMod val="75000"/>
                  </a:schemeClr>
                </a:solidFill>
              </a:rPr>
              <a:t>Need To Make Certain That Labs Do NOT Report Or Imply That ECVs Predict Clinical Response</a:t>
            </a:r>
          </a:p>
          <a:p>
            <a:pPr algn="ctr"/>
            <a:r>
              <a:rPr lang="en-US" sz="2400" b="1" dirty="0">
                <a:solidFill>
                  <a:schemeClr val="accent1">
                    <a:lumMod val="75000"/>
                  </a:schemeClr>
                </a:solidFill>
              </a:rPr>
              <a:t>Otherwise</a:t>
            </a:r>
            <a:endParaRPr lang="en-US" sz="2800" b="1" dirty="0">
              <a:solidFill>
                <a:schemeClr val="accent1">
                  <a:lumMod val="75000"/>
                </a:schemeClr>
              </a:solidFill>
            </a:endParaRPr>
          </a:p>
          <a:p>
            <a:pPr algn="ctr"/>
            <a:r>
              <a:rPr lang="en-US" sz="3200" b="1" dirty="0">
                <a:solidFill>
                  <a:schemeClr val="accent1">
                    <a:lumMod val="75000"/>
                  </a:schemeClr>
                </a:solidFill>
              </a:rPr>
              <a:t>Patients May Be Harmed</a:t>
            </a:r>
          </a:p>
        </p:txBody>
      </p:sp>
    </p:spTree>
    <p:extLst>
      <p:ext uri="{BB962C8B-B14F-4D97-AF65-F5344CB8AC3E}">
        <p14:creationId xmlns:p14="http://schemas.microsoft.com/office/powerpoint/2010/main" val="1132437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Personal Perspective</a:t>
            </a:r>
          </a:p>
        </p:txBody>
      </p:sp>
      <p:sp>
        <p:nvSpPr>
          <p:cNvPr id="3" name="Content Placeholder 2"/>
          <p:cNvSpPr>
            <a:spLocks noGrp="1"/>
          </p:cNvSpPr>
          <p:nvPr>
            <p:ph idx="1"/>
          </p:nvPr>
        </p:nvSpPr>
        <p:spPr>
          <a:xfrm>
            <a:off x="838200" y="1399957"/>
            <a:ext cx="10515600" cy="5174268"/>
          </a:xfrm>
        </p:spPr>
        <p:txBody>
          <a:bodyPr>
            <a:normAutofit lnSpcReduction="10000"/>
          </a:bodyPr>
          <a:lstStyle/>
          <a:p>
            <a:r>
              <a:rPr lang="en-US" sz="2600" dirty="0"/>
              <a:t>When To Set An ECV Versus A Clinical Breakpoint</a:t>
            </a:r>
          </a:p>
          <a:p>
            <a:pPr lvl="1"/>
            <a:r>
              <a:rPr lang="en-US" sz="2200" dirty="0"/>
              <a:t>The Value Of ECVs Are Completely Different That Those Of Clinical Breakpoints; Therefore, May Be Of Value To Have Both</a:t>
            </a:r>
          </a:p>
          <a:p>
            <a:pPr lvl="2"/>
            <a:r>
              <a:rPr lang="en-US" sz="2200" dirty="0"/>
              <a:t>ECVs </a:t>
            </a:r>
            <a:r>
              <a:rPr lang="en-US" sz="2200" b="1" u="sng" dirty="0"/>
              <a:t>Solely</a:t>
            </a:r>
            <a:r>
              <a:rPr lang="en-US" sz="2200" dirty="0"/>
              <a:t> For Epidemiologic Purposes</a:t>
            </a:r>
          </a:p>
          <a:p>
            <a:pPr lvl="2"/>
            <a:r>
              <a:rPr lang="en-US" sz="2200" dirty="0"/>
              <a:t>Clinical Breakpoints For Clinical Reporting Purposes </a:t>
            </a:r>
          </a:p>
          <a:p>
            <a:r>
              <a:rPr lang="en-US" sz="2600" dirty="0"/>
              <a:t>Interpretation And Reporting For ECVs When No Clinical Breakpoint Is Available</a:t>
            </a:r>
          </a:p>
          <a:p>
            <a:pPr lvl="1"/>
            <a:r>
              <a:rPr lang="en-US" sz="2200" dirty="0"/>
              <a:t>As ECVs Have Not Been Validated By PK/PD Or Clinical Data, They Should Not Be Reported To A Clinician For An Individual Patient</a:t>
            </a:r>
          </a:p>
          <a:p>
            <a:pPr lvl="2"/>
            <a:r>
              <a:rPr lang="en-US" sz="2200" dirty="0"/>
              <a:t>MICs (And Possibly ECVs) Should Only Be Made Available To ID Physician Or Other Appropriately Trained Healthcare Provider When No Clinical Breakpoint Established </a:t>
            </a:r>
          </a:p>
          <a:p>
            <a:r>
              <a:rPr lang="en-US" sz="2600" dirty="0"/>
              <a:t>Where To Publish ECVs – Currently In Appendix G Of M100 </a:t>
            </a:r>
          </a:p>
          <a:p>
            <a:pPr lvl="1"/>
            <a:r>
              <a:rPr lang="en-US" dirty="0"/>
              <a:t>To Avoid Confusion And Potential Misuse Of ECVs, Would Publish Only Online At CLSI Website</a:t>
            </a:r>
          </a:p>
          <a:p>
            <a:pPr lvl="1"/>
            <a:endParaRPr lang="en-US" sz="2400" dirty="0">
              <a:effectLst/>
            </a:endParaRPr>
          </a:p>
          <a:p>
            <a:endParaRPr lang="en-US" dirty="0"/>
          </a:p>
        </p:txBody>
      </p:sp>
    </p:spTree>
    <p:extLst>
      <p:ext uri="{BB962C8B-B14F-4D97-AF65-F5344CB8AC3E}">
        <p14:creationId xmlns:p14="http://schemas.microsoft.com/office/powerpoint/2010/main" val="2081879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dirty="0"/>
              <a:t>Methods For Determining ECVs Is Similar Between EUCAST And CLSI</a:t>
            </a:r>
          </a:p>
          <a:p>
            <a:endParaRPr lang="en-US" dirty="0"/>
          </a:p>
          <a:p>
            <a:r>
              <a:rPr lang="en-US" dirty="0"/>
              <a:t>ECVs Are Good For Epidemiologic Purposes</a:t>
            </a:r>
          </a:p>
          <a:p>
            <a:endParaRPr lang="en-US" dirty="0"/>
          </a:p>
          <a:p>
            <a:r>
              <a:rPr lang="en-US" dirty="0"/>
              <a:t>The Role Of ECVs Relative To Patient Care Requires A Good Deal More Debate</a:t>
            </a:r>
          </a:p>
          <a:p>
            <a:pPr lvl="1"/>
            <a:r>
              <a:rPr lang="en-US" dirty="0"/>
              <a:t>Should ECVs Be Reported When There Are No Clinical Breakpoints?</a:t>
            </a:r>
          </a:p>
          <a:p>
            <a:pPr lvl="2"/>
            <a:r>
              <a:rPr lang="en-US" sz="2400" dirty="0"/>
              <a:t>If So, What Is The Best Manner In Which To Report And Utilize Such Information</a:t>
            </a:r>
          </a:p>
        </p:txBody>
      </p:sp>
    </p:spTree>
    <p:extLst>
      <p:ext uri="{BB962C8B-B14F-4D97-AF65-F5344CB8AC3E}">
        <p14:creationId xmlns:p14="http://schemas.microsoft.com/office/powerpoint/2010/main" val="139968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Ultimately It’s All About The Patient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2496" y="1825625"/>
            <a:ext cx="6527007" cy="4351338"/>
          </a:xfrm>
        </p:spPr>
      </p:pic>
    </p:spTree>
    <p:extLst>
      <p:ext uri="{BB962C8B-B14F-4D97-AF65-F5344CB8AC3E}">
        <p14:creationId xmlns:p14="http://schemas.microsoft.com/office/powerpoint/2010/main" val="1048932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160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dirty="0"/>
              <a:t>No Disclosures Relevant To This Presentation</a:t>
            </a:r>
          </a:p>
          <a:p>
            <a:endParaRPr lang="en-US" dirty="0"/>
          </a:p>
          <a:p>
            <a:r>
              <a:rPr lang="en-US" dirty="0"/>
              <a:t>The AST SC’s Perspective On The Development And Use Of ECVs Is Still Being Discussed And Considered</a:t>
            </a:r>
          </a:p>
          <a:p>
            <a:pPr lvl="1"/>
            <a:r>
              <a:rPr lang="en-US" dirty="0"/>
              <a:t>What Is In Our Documents Today</a:t>
            </a:r>
          </a:p>
          <a:p>
            <a:pPr lvl="1"/>
            <a:r>
              <a:rPr lang="en-US" dirty="0"/>
              <a:t>Issues Still Being Discussed</a:t>
            </a:r>
          </a:p>
          <a:p>
            <a:pPr lvl="1"/>
            <a:endParaRPr lang="en-US" dirty="0"/>
          </a:p>
          <a:p>
            <a:r>
              <a:rPr lang="en-US" dirty="0"/>
              <a:t>My Personal Perspectives</a:t>
            </a:r>
          </a:p>
        </p:txBody>
      </p:sp>
    </p:spTree>
    <p:extLst>
      <p:ext uri="{BB962C8B-B14F-4D97-AF65-F5344CB8AC3E}">
        <p14:creationId xmlns:p14="http://schemas.microsoft.com/office/powerpoint/2010/main" val="110041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064"/>
            <a:ext cx="10515600" cy="921808"/>
          </a:xfrm>
        </p:spPr>
        <p:txBody>
          <a:bodyPr/>
          <a:lstStyle/>
          <a:p>
            <a:r>
              <a:rPr lang="en-US" dirty="0"/>
              <a:t>Current AST Definitions</a:t>
            </a:r>
          </a:p>
        </p:txBody>
      </p:sp>
      <p:sp>
        <p:nvSpPr>
          <p:cNvPr id="3" name="Content Placeholder 2"/>
          <p:cNvSpPr>
            <a:spLocks noGrp="1"/>
          </p:cNvSpPr>
          <p:nvPr>
            <p:ph idx="1"/>
          </p:nvPr>
        </p:nvSpPr>
        <p:spPr>
          <a:xfrm>
            <a:off x="838200" y="995892"/>
            <a:ext cx="10515600" cy="2052107"/>
          </a:xfrm>
        </p:spPr>
        <p:txBody>
          <a:bodyPr>
            <a:normAutofit/>
          </a:bodyPr>
          <a:lstStyle/>
          <a:p>
            <a:pPr marL="0" indent="0">
              <a:lnSpc>
                <a:spcPct val="100000"/>
              </a:lnSpc>
              <a:spcBef>
                <a:spcPts val="0"/>
              </a:spcBef>
              <a:buNone/>
            </a:pPr>
            <a:r>
              <a:rPr lang="en-US" sz="2400" b="1" dirty="0"/>
              <a:t>epidemiological cutoff value (ECV) </a:t>
            </a:r>
            <a:r>
              <a:rPr lang="en-US" sz="2400" dirty="0"/>
              <a:t>– the minimal inhibitory concentration (MIC) or zone diameter value that separates microbial populations into those with and without acquired and/or mutational resistance based on their phenotypes (wild-type or non-wild-type). The ECV defines the upper limit of susceptibility for the wild-type population of isolates. </a:t>
            </a:r>
          </a:p>
          <a:p>
            <a:pPr marL="0" marR="0" lvl="0" indent="0" defTabSz="914400" eaLnBrk="1" fontAlgn="auto" latinLnBrk="0" hangingPunct="1">
              <a:lnSpc>
                <a:spcPct val="100000"/>
              </a:lnSpc>
              <a:spcBef>
                <a:spcPts val="0"/>
              </a:spcBef>
              <a:spcAft>
                <a:spcPts val="0"/>
              </a:spcAft>
              <a:buClrTx/>
              <a:buSzTx/>
              <a:buFontTx/>
              <a:buNone/>
              <a:tabLst/>
              <a:defRPr/>
            </a:pPr>
            <a:endParaRPr lang="en-US" sz="2400" dirty="0"/>
          </a:p>
        </p:txBody>
      </p:sp>
      <p:sp>
        <p:nvSpPr>
          <p:cNvPr id="4" name="Rectangle 3"/>
          <p:cNvSpPr/>
          <p:nvPr/>
        </p:nvSpPr>
        <p:spPr>
          <a:xfrm>
            <a:off x="838200" y="3341633"/>
            <a:ext cx="10515600" cy="2677656"/>
          </a:xfrm>
          <a:prstGeom prst="rect">
            <a:avLst/>
          </a:prstGeom>
        </p:spPr>
        <p:txBody>
          <a:bodyPr wrap="square">
            <a:spAutoFit/>
          </a:bodyPr>
          <a:lstStyle/>
          <a:p>
            <a:r>
              <a:rPr lang="en-US" sz="2400" b="1" dirty="0">
                <a:effectLst/>
                <a:latin typeface="TimesNewRomanPS" charset="0"/>
              </a:rPr>
              <a:t>wild-type </a:t>
            </a:r>
            <a:r>
              <a:rPr lang="en-US" sz="2400" dirty="0">
                <a:effectLst/>
                <a:latin typeface="TimesNewRomanPSMT" charset="0"/>
              </a:rPr>
              <a:t>– an ECV interpretive category defined by an ECV that describes isolates with no mechanisms of acquired resistance or reduced susceptibility for the antimicrobial agent being evaluated. </a:t>
            </a:r>
          </a:p>
          <a:p>
            <a:endParaRPr lang="en-US" sz="2400" dirty="0"/>
          </a:p>
          <a:p>
            <a:r>
              <a:rPr lang="en-US" sz="2400" b="1" dirty="0">
                <a:effectLst/>
                <a:latin typeface="TimesNewRomanPS" charset="0"/>
              </a:rPr>
              <a:t>non-wild-type </a:t>
            </a:r>
            <a:r>
              <a:rPr lang="en-US" sz="2400" dirty="0">
                <a:effectLst/>
                <a:latin typeface="TimesNewRomanPSMT" charset="0"/>
              </a:rPr>
              <a:t>– an ECV interpretive category defined by an ECV that describes isolates with presumed or known mechanisms of acquired resistance and reduced susceptibility for the antimicrobial agent being evaluated. </a:t>
            </a:r>
            <a:endParaRPr lang="en-US" sz="2400" dirty="0"/>
          </a:p>
        </p:txBody>
      </p:sp>
    </p:spTree>
    <p:extLst>
      <p:ext uri="{BB962C8B-B14F-4D97-AF65-F5344CB8AC3E}">
        <p14:creationId xmlns:p14="http://schemas.microsoft.com/office/powerpoint/2010/main" val="1063968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6208"/>
          </a:xfrm>
        </p:spPr>
        <p:txBody>
          <a:bodyPr>
            <a:normAutofit fontScale="90000"/>
          </a:bodyPr>
          <a:lstStyle/>
          <a:p>
            <a:r>
              <a:rPr lang="en-US" dirty="0"/>
              <a:t>M23</a:t>
            </a:r>
          </a:p>
        </p:txBody>
      </p:sp>
      <p:sp>
        <p:nvSpPr>
          <p:cNvPr id="3" name="Content Placeholder 2"/>
          <p:cNvSpPr>
            <a:spLocks noGrp="1"/>
          </p:cNvSpPr>
          <p:nvPr>
            <p:ph idx="1"/>
          </p:nvPr>
        </p:nvSpPr>
        <p:spPr>
          <a:xfrm>
            <a:off x="838200" y="931334"/>
            <a:ext cx="10515600" cy="5769011"/>
          </a:xfrm>
        </p:spPr>
        <p:txBody>
          <a:bodyPr>
            <a:normAutofit fontScale="92500" lnSpcReduction="10000"/>
          </a:bodyPr>
          <a:lstStyle/>
          <a:p>
            <a:pPr marL="0" indent="0">
              <a:buNone/>
            </a:pPr>
            <a:r>
              <a:rPr lang="en-US" sz="1600" b="1" dirty="0"/>
              <a:t>Determination of Epidemiological Cutoff Values </a:t>
            </a:r>
            <a:endParaRPr lang="en-US" sz="1600" dirty="0"/>
          </a:p>
          <a:p>
            <a:r>
              <a:rPr lang="en-US" sz="1600" dirty="0"/>
              <a:t>ECVs should be determined for each organism or group of organisms for which breakpoints are proposed. ECVs are determined by collecting and merging MIC distribution data from a range of sources and applying techniques for estimating the upper end of the wild-type distribution. To be reliable, ECVs are estimated by accounting for both biological (strain-to-strain) variation and MIC assay variation within and among laboratories. They are based on the assumption that the wild-type distribution of a particular antimicrobial agent–organism combination does not vary geographically or over time. A number of conditions must be fulfilled to generate reliable ECVs. The most important are: </a:t>
            </a:r>
          </a:p>
          <a:p>
            <a:pPr lvl="1"/>
            <a:r>
              <a:rPr lang="en-US" sz="1600" dirty="0"/>
              <a:t>An ECV can be determined only within a single species because of the genetic diversity among species within a genus. </a:t>
            </a:r>
            <a:endParaRPr lang="en-US" sz="1600" dirty="0">
              <a:effectLst/>
            </a:endParaRPr>
          </a:p>
          <a:p>
            <a:pPr lvl="1"/>
            <a:r>
              <a:rPr lang="en-US" sz="1600" dirty="0"/>
              <a:t>MIC values included in the merged dataset must have been determined using a recognized reference method such as the CLSI MIC broth dilution method (refer to CLSI document M072), which is also the international reference standard.23 </a:t>
            </a:r>
            <a:endParaRPr lang="en-US" sz="1600" dirty="0">
              <a:effectLst/>
            </a:endParaRPr>
          </a:p>
          <a:p>
            <a:pPr lvl="1"/>
            <a:r>
              <a:rPr lang="en-US" sz="1600" dirty="0"/>
              <a:t>Data must be sourced from at least three separate laboratories, and there should be at least 100 unique strains included in the merged dataset and weighted before pooling if more than 50% of MICs were generated in a single laboratory. </a:t>
            </a:r>
            <a:endParaRPr lang="en-US" sz="1600" dirty="0">
              <a:effectLst/>
            </a:endParaRPr>
          </a:p>
          <a:p>
            <a:pPr lvl="1"/>
            <a:r>
              <a:rPr lang="en-US" sz="1600" dirty="0"/>
              <a:t>As much as possible, the MIC values included in an individual laboratory’s data must be on scale. This condition applies particularly to MICs of the presumptive wild-type strains. </a:t>
            </a:r>
            <a:endParaRPr lang="en-US" sz="1600" dirty="0">
              <a:effectLst/>
            </a:endParaRPr>
          </a:p>
          <a:p>
            <a:pPr lvl="1"/>
            <a:r>
              <a:rPr lang="en-US" sz="1600" dirty="0"/>
              <a:t>Before merging data for ECV estimation, the MIC distribution from each individual laboratory is inspected, and if the lowest concentration tested is also a mode, these data cannot be included in the merged dataset. </a:t>
            </a:r>
          </a:p>
          <a:p>
            <a:r>
              <a:rPr lang="en-US" sz="1600" dirty="0"/>
              <a:t>Once acceptable data are merged, a number of methods can be used to estimate the ECV. The method used to determine ECVs should be described. The simplest method is visual inspection, which generally works for MIC distributions when there is clear separation of wild-type and non-wild-type. When there is no clear separation between wild-type and non-wild-type strains, visual inspection becomes subjective and recourse to statistical methods should be considered to remove any potential observer bias from the estimation. Several methods have been proposed and published.24-29 The sponsor should explain and justify the methodology that is used. </a:t>
            </a:r>
          </a:p>
          <a:p>
            <a:r>
              <a:rPr lang="en-US" sz="1600" dirty="0"/>
              <a:t>Estimation of ECVs from MIC distributions may be supplemented with molecular tests for known resistance mechanisms as a form a confirmation. The detection of a resistance gene </a:t>
            </a:r>
            <a:r>
              <a:rPr lang="en-US" sz="1600" i="1" dirty="0"/>
              <a:t>per se </a:t>
            </a:r>
            <a:r>
              <a:rPr lang="en-US" sz="1600" dirty="0"/>
              <a:t>in organisms with MICs at or below the ECV does not necessarily invalidate the choice of ECV, unless it can be accompanied by evidence that the gene is being expressed. </a:t>
            </a:r>
          </a:p>
        </p:txBody>
      </p:sp>
    </p:spTree>
    <p:extLst>
      <p:ext uri="{BB962C8B-B14F-4D97-AF65-F5344CB8AC3E}">
        <p14:creationId xmlns:p14="http://schemas.microsoft.com/office/powerpoint/2010/main" val="1683859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05"/>
            <a:ext cx="10515600" cy="535207"/>
          </a:xfrm>
        </p:spPr>
        <p:txBody>
          <a:bodyPr>
            <a:normAutofit fontScale="90000"/>
          </a:bodyPr>
          <a:lstStyle/>
          <a:p>
            <a:r>
              <a:rPr lang="fr-FR" dirty="0"/>
              <a:t>M100 S28 Tables G1-G3 ECVs </a:t>
            </a:r>
            <a:endParaRPr lang="en-US" dirty="0"/>
          </a:p>
        </p:txBody>
      </p:sp>
      <p:pic>
        <p:nvPicPr>
          <p:cNvPr id="1031" name="Picture 7" descr="age3image507212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1" y="689312"/>
            <a:ext cx="10710332" cy="257882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ge3image217933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268134"/>
            <a:ext cx="10710333" cy="1627423"/>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age3image71611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895557"/>
            <a:ext cx="10710333" cy="1758461"/>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age3image5072128">
            <a:extLst>
              <a:ext uri="{FF2B5EF4-FFF2-40B4-BE49-F238E27FC236}">
                <a16:creationId xmlns:a16="http://schemas.microsoft.com/office/drawing/2014/main" id="{ADFEF31F-20AF-42D5-8016-AC8A3F13EF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905500" cy="18954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ge3image21793344">
            <a:extLst>
              <a:ext uri="{FF2B5EF4-FFF2-40B4-BE49-F238E27FC236}">
                <a16:creationId xmlns:a16="http://schemas.microsoft.com/office/drawing/2014/main" id="{74AE3A27-B821-40F0-8CDB-D37AE47FF7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05450" cy="12096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age3image7161104">
            <a:extLst>
              <a:ext uri="{FF2B5EF4-FFF2-40B4-BE49-F238E27FC236}">
                <a16:creationId xmlns:a16="http://schemas.microsoft.com/office/drawing/2014/main" id="{8FE5B0BC-A4B4-4D81-A9D4-2094C259CB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566737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ge3image5072128">
            <a:extLst>
              <a:ext uri="{FF2B5EF4-FFF2-40B4-BE49-F238E27FC236}">
                <a16:creationId xmlns:a16="http://schemas.microsoft.com/office/drawing/2014/main" id="{A40EBED2-CCCF-4676-A393-D13F25CCCC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905500" cy="18954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age3image21793344">
            <a:extLst>
              <a:ext uri="{FF2B5EF4-FFF2-40B4-BE49-F238E27FC236}">
                <a16:creationId xmlns:a16="http://schemas.microsoft.com/office/drawing/2014/main" id="{14B9173D-7FC3-4C7A-9380-409D201CDA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05450" cy="12096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ge3image7161104">
            <a:extLst>
              <a:ext uri="{FF2B5EF4-FFF2-40B4-BE49-F238E27FC236}">
                <a16:creationId xmlns:a16="http://schemas.microsoft.com/office/drawing/2014/main" id="{792BFE50-3FA8-482D-B6DE-96AC079127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5667375" cy="1038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21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4911" y="365126"/>
            <a:ext cx="10972800" cy="6021606"/>
          </a:xfrm>
        </p:spPr>
      </p:pic>
    </p:spTree>
    <p:extLst>
      <p:ext uri="{BB962C8B-B14F-4D97-AF65-F5344CB8AC3E}">
        <p14:creationId xmlns:p14="http://schemas.microsoft.com/office/powerpoint/2010/main" val="484490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ECV Working Group Charges</a:t>
            </a:r>
          </a:p>
        </p:txBody>
      </p:sp>
      <p:sp>
        <p:nvSpPr>
          <p:cNvPr id="3" name="Content Placeholder 2"/>
          <p:cNvSpPr>
            <a:spLocks noGrp="1"/>
          </p:cNvSpPr>
          <p:nvPr>
            <p:ph idx="1"/>
          </p:nvPr>
        </p:nvSpPr>
        <p:spPr/>
        <p:txBody>
          <a:bodyPr/>
          <a:lstStyle/>
          <a:p>
            <a:r>
              <a:rPr lang="en-US" dirty="0"/>
              <a:t>Provide guidance to AST SC for the following: </a:t>
            </a:r>
          </a:p>
          <a:p>
            <a:endParaRPr lang="en-US" sz="2000" dirty="0">
              <a:effectLst/>
            </a:endParaRPr>
          </a:p>
          <a:p>
            <a:pPr lvl="1"/>
            <a:r>
              <a:rPr lang="en-US" dirty="0"/>
              <a:t>When to set an ECV versus a clinical breakpoint </a:t>
            </a:r>
          </a:p>
          <a:p>
            <a:pPr lvl="1"/>
            <a:r>
              <a:rPr lang="en-US" dirty="0"/>
              <a:t>Interpretation and reporting for ECVs when no clinical breakpoint is available </a:t>
            </a:r>
          </a:p>
          <a:p>
            <a:pPr lvl="1"/>
            <a:r>
              <a:rPr lang="en-US" dirty="0"/>
              <a:t>Where to publish ECVs – currently in Appendix G of M100 </a:t>
            </a:r>
          </a:p>
          <a:p>
            <a:pPr lvl="1"/>
            <a:r>
              <a:rPr lang="en-US" dirty="0"/>
              <a:t>Encourage a multidisciplinary approach to ECV setting and reporting </a:t>
            </a:r>
            <a:endParaRPr lang="en-US" dirty="0">
              <a:effectLst/>
            </a:endParaRPr>
          </a:p>
          <a:p>
            <a:pPr lvl="2"/>
            <a:r>
              <a:rPr lang="en-US" sz="2400" dirty="0"/>
              <a:t>Including antifungal and veterinary antimicrobial susceptibility testing committees and other sources as applicable </a:t>
            </a:r>
            <a:endParaRPr lang="en-US" sz="2400" dirty="0">
              <a:effectLst/>
            </a:endParaRPr>
          </a:p>
          <a:p>
            <a:endParaRPr lang="en-US" dirty="0"/>
          </a:p>
        </p:txBody>
      </p:sp>
    </p:spTree>
    <p:extLst>
      <p:ext uri="{BB962C8B-B14F-4D97-AF65-F5344CB8AC3E}">
        <p14:creationId xmlns:p14="http://schemas.microsoft.com/office/powerpoint/2010/main" val="1723142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378"/>
            <a:ext cx="10515600" cy="591478"/>
          </a:xfrm>
        </p:spPr>
        <p:txBody>
          <a:bodyPr>
            <a:normAutofit fontScale="90000"/>
          </a:bodyPr>
          <a:lstStyle/>
          <a:p>
            <a:r>
              <a:rPr lang="en-US" dirty="0"/>
              <a:t>M57 Guidance on Reporting ECVs </a:t>
            </a:r>
          </a:p>
        </p:txBody>
      </p:sp>
      <p:pic>
        <p:nvPicPr>
          <p:cNvPr id="4097" name="Picture 1" descr="age6image380691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100667"/>
            <a:ext cx="10515600" cy="546946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68533" y="3352800"/>
            <a:ext cx="4656667" cy="2810933"/>
          </a:xfrm>
          <a:prstGeom prst="rect">
            <a:avLst/>
          </a:prstGeom>
          <a:noFill/>
          <a:ln>
            <a:solidFill>
              <a:srgbClr val="FF0000"/>
            </a:solidFill>
          </a:ln>
        </p:spPr>
        <p:txBody>
          <a:bodyPr wrap="square" rtlCol="0">
            <a:spAutoFit/>
          </a:bodyPr>
          <a:lstStyle/>
          <a:p>
            <a:endParaRPr lang="en-US" dirty="0"/>
          </a:p>
        </p:txBody>
      </p:sp>
      <p:sp>
        <p:nvSpPr>
          <p:cNvPr id="5" name="TextBox 4"/>
          <p:cNvSpPr txBox="1"/>
          <p:nvPr/>
        </p:nvSpPr>
        <p:spPr>
          <a:xfrm>
            <a:off x="6079067" y="46736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3373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8854"/>
            <a:ext cx="10515600" cy="605546"/>
          </a:xfrm>
        </p:spPr>
        <p:txBody>
          <a:bodyPr>
            <a:normAutofit fontScale="90000"/>
          </a:bodyPr>
          <a:lstStyle/>
          <a:p>
            <a:r>
              <a:rPr lang="en-US" dirty="0"/>
              <a:t>M57 Guidance on Applying ECVs </a:t>
            </a:r>
          </a:p>
        </p:txBody>
      </p:sp>
      <p:pic>
        <p:nvPicPr>
          <p:cNvPr id="3075" name="Picture 3" descr="age7image71534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602" y="1705054"/>
            <a:ext cx="10397197" cy="178373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041009" y="1139483"/>
            <a:ext cx="615874" cy="369332"/>
          </a:xfrm>
          <a:prstGeom prst="rect">
            <a:avLst/>
          </a:prstGeom>
          <a:noFill/>
        </p:spPr>
        <p:txBody>
          <a:bodyPr wrap="none" rtlCol="0">
            <a:spAutoFit/>
          </a:bodyPr>
          <a:lstStyle/>
          <a:p>
            <a:r>
              <a:rPr lang="en-US" dirty="0"/>
              <a:t>M57</a:t>
            </a:r>
          </a:p>
        </p:txBody>
      </p:sp>
    </p:spTree>
    <p:extLst>
      <p:ext uri="{BB962C8B-B14F-4D97-AF65-F5344CB8AC3E}">
        <p14:creationId xmlns:p14="http://schemas.microsoft.com/office/powerpoint/2010/main" val="647728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9029</TotalTime>
  <Words>1201</Words>
  <Application>Microsoft Office PowerPoint</Application>
  <PresentationFormat>Widescreen</PresentationFormat>
  <Paragraphs>77</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Mangal</vt:lpstr>
      <vt:lpstr>TimesNewRomanPS</vt:lpstr>
      <vt:lpstr>TimesNewRomanPSMT</vt:lpstr>
      <vt:lpstr>Office Theme</vt:lpstr>
      <vt:lpstr>AST SC’s Perspective on the Development and Use of ECVs</vt:lpstr>
      <vt:lpstr>Disclosures</vt:lpstr>
      <vt:lpstr>Current AST Definitions</vt:lpstr>
      <vt:lpstr>M23</vt:lpstr>
      <vt:lpstr>M100 S28 Tables G1-G3 ECVs </vt:lpstr>
      <vt:lpstr>PowerPoint Presentation</vt:lpstr>
      <vt:lpstr>ECV Working Group Charges</vt:lpstr>
      <vt:lpstr>M57 Guidance on Reporting ECVs </vt:lpstr>
      <vt:lpstr>M57 Guidance on Applying ECVs </vt:lpstr>
      <vt:lpstr>What’s Old is New Again – Not Really</vt:lpstr>
      <vt:lpstr>Subcommittee on Antimicrobial Susceptibility Testing Mission Statement </vt:lpstr>
      <vt:lpstr>Problems with ECVs Being “The Breakpoint”</vt:lpstr>
      <vt:lpstr>My Personal Perspective</vt:lpstr>
      <vt:lpstr>Summary</vt:lpstr>
      <vt:lpstr>Ultimately It’s All About The Patient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Wikler</dc:creator>
  <cp:lastModifiedBy>Marcy Hackenbrack</cp:lastModifiedBy>
  <cp:revision>33</cp:revision>
  <dcterms:created xsi:type="dcterms:W3CDTF">2018-01-19T17:00:50Z</dcterms:created>
  <dcterms:modified xsi:type="dcterms:W3CDTF">2018-01-27T20:59:51Z</dcterms:modified>
</cp:coreProperties>
</file>